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24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25.xml" ContentType="application/vnd.openxmlformats-officedocument.themeOverride+xml"/>
  <Override PartName="/ppt/notesSlides/notesSlide25.xml" ContentType="application/vnd.openxmlformats-officedocument.presentationml.notesSlide+xml"/>
  <Override PartName="/ppt/theme/themeOverride26.xml" ContentType="application/vnd.openxmlformats-officedocument.themeOverride+xml"/>
  <Override PartName="/ppt/notesSlides/notesSlide26.xml" ContentType="application/vnd.openxmlformats-officedocument.presentationml.notesSlide+xml"/>
  <Override PartName="/ppt/theme/themeOverride27.xml" ContentType="application/vnd.openxmlformats-officedocument.themeOverride+xml"/>
  <Override PartName="/ppt/notesSlides/notesSlide27.xml" ContentType="application/vnd.openxmlformats-officedocument.presentationml.notesSlide+xml"/>
  <Override PartName="/ppt/theme/themeOverride28.xml" ContentType="application/vnd.openxmlformats-officedocument.themeOverride+xml"/>
  <Override PartName="/ppt/notesSlides/notesSlide28.xml" ContentType="application/vnd.openxmlformats-officedocument.presentationml.notesSlide+xml"/>
  <Override PartName="/ppt/theme/themeOverride29.xml" ContentType="application/vnd.openxmlformats-officedocument.themeOverride+xml"/>
  <Override PartName="/ppt/notesSlides/notesSlide29.xml" ContentType="application/vnd.openxmlformats-officedocument.presentationml.notesSlide+xml"/>
  <Override PartName="/ppt/theme/themeOverride30.xml" ContentType="application/vnd.openxmlformats-officedocument.themeOverride+xml"/>
  <Override PartName="/ppt/notesSlides/notesSlide30.xml" ContentType="application/vnd.openxmlformats-officedocument.presentationml.notesSlide+xml"/>
  <Override PartName="/ppt/theme/themeOverride31.xml" ContentType="application/vnd.openxmlformats-officedocument.themeOverride+xml"/>
  <Override PartName="/ppt/notesSlides/notesSlide31.xml" ContentType="application/vnd.openxmlformats-officedocument.presentationml.notesSlide+xml"/>
  <Override PartName="/ppt/theme/themeOverride32.xml" ContentType="application/vnd.openxmlformats-officedocument.themeOverride+xml"/>
  <Override PartName="/ppt/notesSlides/notesSlide32.xml" ContentType="application/vnd.openxmlformats-officedocument.presentationml.notesSlide+xml"/>
  <Override PartName="/ppt/theme/themeOverride33.xml" ContentType="application/vnd.openxmlformats-officedocument.themeOverride+xml"/>
  <Override PartName="/ppt/notesSlides/notesSlide33.xml" ContentType="application/vnd.openxmlformats-officedocument.presentationml.notesSlide+xml"/>
  <Override PartName="/ppt/theme/themeOverride34.xml" ContentType="application/vnd.openxmlformats-officedocument.themeOverride+xml"/>
  <Override PartName="/ppt/notesSlides/notesSlide34.xml" ContentType="application/vnd.openxmlformats-officedocument.presentationml.notesSlide+xml"/>
  <Override PartName="/ppt/theme/themeOverride35.xml" ContentType="application/vnd.openxmlformats-officedocument.themeOverride+xml"/>
  <Override PartName="/ppt/notesSlides/notesSlide35.xml" ContentType="application/vnd.openxmlformats-officedocument.presentationml.notesSlide+xml"/>
  <Override PartName="/ppt/theme/themeOverride36.xml" ContentType="application/vnd.openxmlformats-officedocument.themeOverride+xml"/>
  <Override PartName="/ppt/notesSlides/notesSlide36.xml" ContentType="application/vnd.openxmlformats-officedocument.presentationml.notesSlide+xml"/>
  <Override PartName="/ppt/theme/themeOverride37.xml" ContentType="application/vnd.openxmlformats-officedocument.themeOverride+xml"/>
  <Override PartName="/ppt/notesSlides/notesSlide37.xml" ContentType="application/vnd.openxmlformats-officedocument.presentationml.notesSlide+xml"/>
  <Override PartName="/ppt/theme/themeOverride38.xml" ContentType="application/vnd.openxmlformats-officedocument.themeOverride+xml"/>
  <Override PartName="/ppt/notesSlides/notesSlide38.xml" ContentType="application/vnd.openxmlformats-officedocument.presentationml.notesSlide+xml"/>
  <Override PartName="/ppt/theme/themeOverride39.xml" ContentType="application/vnd.openxmlformats-officedocument.themeOverride+xml"/>
  <Override PartName="/ppt/notesSlides/notesSlide39.xml" ContentType="application/vnd.openxmlformats-officedocument.presentationml.notesSlide+xml"/>
  <Override PartName="/ppt/theme/themeOverride40.xml" ContentType="application/vnd.openxmlformats-officedocument.themeOverride+xml"/>
  <Override PartName="/ppt/notesSlides/notesSlide40.xml" ContentType="application/vnd.openxmlformats-officedocument.presentationml.notesSlide+xml"/>
  <Override PartName="/ppt/theme/themeOverride41.xml" ContentType="application/vnd.openxmlformats-officedocument.themeOverride+xml"/>
  <Override PartName="/ppt/notesSlides/notesSlide41.xml" ContentType="application/vnd.openxmlformats-officedocument.presentationml.notesSlide+xml"/>
  <Override PartName="/ppt/theme/themeOverride42.xml" ContentType="application/vnd.openxmlformats-officedocument.themeOverride+xml"/>
  <Override PartName="/ppt/notesSlides/notesSlide42.xml" ContentType="application/vnd.openxmlformats-officedocument.presentationml.notesSlide+xml"/>
  <Override PartName="/ppt/theme/themeOverride43.xml" ContentType="application/vnd.openxmlformats-officedocument.themeOverride+xml"/>
  <Override PartName="/ppt/notesSlides/notesSlide43.xml" ContentType="application/vnd.openxmlformats-officedocument.presentationml.notesSlide+xml"/>
  <Override PartName="/ppt/theme/themeOverride44.xml" ContentType="application/vnd.openxmlformats-officedocument.themeOverride+xml"/>
  <Override PartName="/ppt/notesSlides/notesSlide44.xml" ContentType="application/vnd.openxmlformats-officedocument.presentationml.notesSlide+xml"/>
  <Override PartName="/ppt/theme/themeOverride45.xml" ContentType="application/vnd.openxmlformats-officedocument.themeOverride+xml"/>
  <Override PartName="/ppt/notesSlides/notesSlide45.xml" ContentType="application/vnd.openxmlformats-officedocument.presentationml.notesSlide+xml"/>
  <Override PartName="/ppt/theme/themeOverride46.xml" ContentType="application/vnd.openxmlformats-officedocument.themeOverride+xml"/>
  <Override PartName="/ppt/notesSlides/notesSlide46.xml" ContentType="application/vnd.openxmlformats-officedocument.presentationml.notesSlide+xml"/>
  <Override PartName="/ppt/theme/themeOverride47.xml" ContentType="application/vnd.openxmlformats-officedocument.themeOverride+xml"/>
  <Override PartName="/ppt/notesSlides/notesSlide47.xml" ContentType="application/vnd.openxmlformats-officedocument.presentationml.notesSlide+xml"/>
  <Override PartName="/ppt/theme/themeOverride48.xml" ContentType="application/vnd.openxmlformats-officedocument.themeOverride+xml"/>
  <Override PartName="/ppt/notesSlides/notesSlide48.xml" ContentType="application/vnd.openxmlformats-officedocument.presentationml.notesSlide+xml"/>
  <Override PartName="/ppt/theme/themeOverride49.xml" ContentType="application/vnd.openxmlformats-officedocument.themeOverride+xml"/>
  <Override PartName="/ppt/notesSlides/notesSlide49.xml" ContentType="application/vnd.openxmlformats-officedocument.presentationml.notesSlide+xml"/>
  <Override PartName="/ppt/theme/themeOverride50.xml" ContentType="application/vnd.openxmlformats-officedocument.themeOverride+xml"/>
  <Override PartName="/ppt/notesSlides/notesSlide50.xml" ContentType="application/vnd.openxmlformats-officedocument.presentationml.notesSlide+xml"/>
  <Override PartName="/ppt/theme/themeOverride51.xml" ContentType="application/vnd.openxmlformats-officedocument.themeOverride+xml"/>
  <Override PartName="/ppt/notesSlides/notesSlide51.xml" ContentType="application/vnd.openxmlformats-officedocument.presentationml.notesSlide+xml"/>
  <Override PartName="/ppt/theme/themeOverride52.xml" ContentType="application/vnd.openxmlformats-officedocument.themeOverride+xml"/>
  <Override PartName="/ppt/notesSlides/notesSlide52.xml" ContentType="application/vnd.openxmlformats-officedocument.presentationml.notesSlide+xml"/>
  <Override PartName="/ppt/theme/themeOverride53.xml" ContentType="application/vnd.openxmlformats-officedocument.themeOverride+xml"/>
  <Override PartName="/ppt/notesSlides/notesSlide53.xml" ContentType="application/vnd.openxmlformats-officedocument.presentationml.notesSlide+xml"/>
  <Override PartName="/ppt/theme/themeOverride54.xml" ContentType="application/vnd.openxmlformats-officedocument.themeOverride+xml"/>
  <Override PartName="/ppt/notesSlides/notesSlide54.xml" ContentType="application/vnd.openxmlformats-officedocument.presentationml.notesSlide+xml"/>
  <Override PartName="/ppt/theme/themeOverride55.xml" ContentType="application/vnd.openxmlformats-officedocument.themeOverride+xml"/>
  <Override PartName="/ppt/notesSlides/notesSlide55.xml" ContentType="application/vnd.openxmlformats-officedocument.presentationml.notesSlide+xml"/>
  <Override PartName="/ppt/theme/themeOverride56.xml" ContentType="application/vnd.openxmlformats-officedocument.themeOverride+xml"/>
  <Override PartName="/ppt/notesSlides/notesSlide56.xml" ContentType="application/vnd.openxmlformats-officedocument.presentationml.notesSlide+xml"/>
  <Override PartName="/ppt/theme/themeOverride57.xml" ContentType="application/vnd.openxmlformats-officedocument.themeOverride+xml"/>
  <Override PartName="/ppt/notesSlides/notesSlide57.xml" ContentType="application/vnd.openxmlformats-officedocument.presentationml.notesSlide+xml"/>
  <Override PartName="/ppt/theme/themeOverride58.xml" ContentType="application/vnd.openxmlformats-officedocument.themeOverride+xml"/>
  <Override PartName="/ppt/notesSlides/notesSlide58.xml" ContentType="application/vnd.openxmlformats-officedocument.presentationml.notesSlide+xml"/>
  <Override PartName="/ppt/theme/themeOverride59.xml" ContentType="application/vnd.openxmlformats-officedocument.themeOverr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258" r:id="rId2"/>
    <p:sldId id="256" r:id="rId3"/>
    <p:sldId id="259" r:id="rId4"/>
    <p:sldId id="548" r:id="rId5"/>
    <p:sldId id="549" r:id="rId6"/>
    <p:sldId id="550" r:id="rId7"/>
    <p:sldId id="551" r:id="rId8"/>
    <p:sldId id="552" r:id="rId9"/>
    <p:sldId id="604" r:id="rId10"/>
    <p:sldId id="553" r:id="rId11"/>
    <p:sldId id="554" r:id="rId12"/>
    <p:sldId id="555" r:id="rId13"/>
    <p:sldId id="556" r:id="rId14"/>
    <p:sldId id="557" r:id="rId15"/>
    <p:sldId id="558" r:id="rId16"/>
    <p:sldId id="559" r:id="rId17"/>
    <p:sldId id="590" r:id="rId18"/>
    <p:sldId id="591" r:id="rId19"/>
    <p:sldId id="592" r:id="rId20"/>
    <p:sldId id="594" r:id="rId21"/>
    <p:sldId id="596" r:id="rId22"/>
    <p:sldId id="597" r:id="rId23"/>
    <p:sldId id="598" r:id="rId24"/>
    <p:sldId id="599" r:id="rId25"/>
    <p:sldId id="563" r:id="rId26"/>
    <p:sldId id="562" r:id="rId27"/>
    <p:sldId id="561" r:id="rId28"/>
    <p:sldId id="560" r:id="rId29"/>
    <p:sldId id="564" r:id="rId30"/>
    <p:sldId id="565" r:id="rId31"/>
    <p:sldId id="566" r:id="rId32"/>
    <p:sldId id="601" r:id="rId33"/>
    <p:sldId id="602" r:id="rId34"/>
    <p:sldId id="603" r:id="rId35"/>
    <p:sldId id="567" r:id="rId36"/>
    <p:sldId id="568" r:id="rId37"/>
    <p:sldId id="569" r:id="rId38"/>
    <p:sldId id="570" r:id="rId39"/>
    <p:sldId id="571" r:id="rId40"/>
    <p:sldId id="572" r:id="rId41"/>
    <p:sldId id="605" r:id="rId42"/>
    <p:sldId id="574" r:id="rId43"/>
    <p:sldId id="575" r:id="rId44"/>
    <p:sldId id="576" r:id="rId45"/>
    <p:sldId id="577" r:id="rId46"/>
    <p:sldId id="578" r:id="rId47"/>
    <p:sldId id="579" r:id="rId48"/>
    <p:sldId id="580" r:id="rId49"/>
    <p:sldId id="581" r:id="rId50"/>
    <p:sldId id="582" r:id="rId51"/>
    <p:sldId id="583" r:id="rId52"/>
    <p:sldId id="585" r:id="rId53"/>
    <p:sldId id="584" r:id="rId54"/>
    <p:sldId id="586" r:id="rId55"/>
    <p:sldId id="587" r:id="rId56"/>
    <p:sldId id="606" r:id="rId57"/>
    <p:sldId id="607" r:id="rId58"/>
    <p:sldId id="608" r:id="rId59"/>
    <p:sldId id="547" r:id="rId60"/>
    <p:sldId id="588" r:id="rId61"/>
    <p:sldId id="589" r:id="rId6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15000"/>
      </a:spcBef>
      <a:spcAft>
        <a:spcPct val="0"/>
      </a:spcAft>
      <a:defRPr sz="2000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15000"/>
      </a:spcBef>
      <a:spcAft>
        <a:spcPct val="0"/>
      </a:spcAft>
      <a:defRPr sz="2000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15000"/>
      </a:spcBef>
      <a:spcAft>
        <a:spcPct val="0"/>
      </a:spcAft>
      <a:defRPr sz="2000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15000"/>
      </a:spcBef>
      <a:spcAft>
        <a:spcPct val="0"/>
      </a:spcAft>
      <a:defRPr sz="2000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15000"/>
      </a:spcBef>
      <a:spcAft>
        <a:spcPct val="0"/>
      </a:spcAft>
      <a:defRPr sz="2000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000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000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000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000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E9FF"/>
    <a:srgbClr val="FFFF99"/>
    <a:srgbClr val="FFCCCC"/>
    <a:srgbClr val="93B9DF"/>
    <a:srgbClr val="B9C0F5"/>
    <a:srgbClr val="99CCFF"/>
    <a:srgbClr val="CC330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04" autoAdjust="0"/>
    <p:restoredTop sz="94646"/>
  </p:normalViewPr>
  <p:slideViewPr>
    <p:cSldViewPr>
      <p:cViewPr varScale="1">
        <p:scale>
          <a:sx n="103" d="100"/>
          <a:sy n="103" d="100"/>
        </p:scale>
        <p:origin x="143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230"/>
    </p:cViewPr>
  </p:sorterViewPr>
  <p:notesViewPr>
    <p:cSldViewPr>
      <p:cViewPr varScale="1">
        <p:scale>
          <a:sx n="37" d="100"/>
          <a:sy n="37" d="100"/>
        </p:scale>
        <p:origin x="-137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3E2F4-6728-1F4E-B799-5ACB87FD45DB}" type="datetimeFigureOut">
              <a:rPr lang="en-US" smtClean="0"/>
              <a:t>3/16/18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467947-D8E2-A94E-8587-CE4DDB06A5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9022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baseline="0"/>
            </a:lvl1pPr>
          </a:lstStyle>
          <a:p>
            <a:endParaRPr lang="en-US" alt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baseline="0"/>
            </a:lvl1pPr>
          </a:lstStyle>
          <a:p>
            <a:endParaRPr lang="en-US" altLang="en-US" dirty="0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baseline="0"/>
            </a:lvl1pPr>
          </a:lstStyle>
          <a:p>
            <a:endParaRPr lang="en-US" altLang="en-US" dirty="0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baseline="0"/>
            </a:lvl1pPr>
          </a:lstStyle>
          <a:p>
            <a:fld id="{F02A1E98-9B1A-4113-BF80-5E315C0DCC70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117704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1657AC-736A-4B2F-A56C-7872FAE6E303}" type="slidenum">
              <a:rPr lang="en-US" altLang="en-US"/>
              <a:pPr/>
              <a:t>3</a:t>
            </a:fld>
            <a:endParaRPr lang="en-US" altLang="en-US" dirty="0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9DC79-05D7-4064-BE37-C1E11C22BE8D}" type="slidenum">
              <a:rPr lang="en-US" altLang="en-US"/>
              <a:pPr/>
              <a:t>12</a:t>
            </a:fld>
            <a:endParaRPr lang="en-US" altLang="en-US" dirty="0"/>
          </a:p>
        </p:txBody>
      </p:sp>
      <p:sp>
        <p:nvSpPr>
          <p:cNvPr id="66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A87DC2-E5A0-450C-8A68-23E16D0721D0}" type="slidenum">
              <a:rPr lang="en-US" altLang="en-US"/>
              <a:pPr/>
              <a:t>13</a:t>
            </a:fld>
            <a:endParaRPr lang="en-US" altLang="en-US" dirty="0"/>
          </a:p>
        </p:txBody>
      </p:sp>
      <p:sp>
        <p:nvSpPr>
          <p:cNvPr id="66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46B839-B6A4-47D8-A1C3-4F01720CCFC1}" type="slidenum">
              <a:rPr lang="en-US" altLang="en-US"/>
              <a:pPr/>
              <a:t>14</a:t>
            </a:fld>
            <a:endParaRPr lang="en-US" altLang="en-US" dirty="0"/>
          </a:p>
        </p:txBody>
      </p:sp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125CD7-7CF8-4994-BD97-7F06EFE1DBED}" type="slidenum">
              <a:rPr lang="en-US" altLang="en-US"/>
              <a:pPr/>
              <a:t>15</a:t>
            </a:fld>
            <a:endParaRPr lang="en-US" altLang="en-US" dirty="0"/>
          </a:p>
        </p:txBody>
      </p:sp>
      <p:sp>
        <p:nvSpPr>
          <p:cNvPr id="67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A3785D-C803-41FA-B28E-4BB13B0AC352}" type="slidenum">
              <a:rPr lang="en-US" altLang="en-US"/>
              <a:pPr/>
              <a:t>16</a:t>
            </a:fld>
            <a:endParaRPr lang="en-US" altLang="en-US" dirty="0"/>
          </a:p>
        </p:txBody>
      </p:sp>
      <p:sp>
        <p:nvSpPr>
          <p:cNvPr id="67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467D5D-2C3F-438D-817B-0A081B4034A7}" type="slidenum">
              <a:rPr lang="en-US" altLang="en-US"/>
              <a:pPr/>
              <a:t>17</a:t>
            </a:fld>
            <a:endParaRPr lang="en-US" altLang="en-US" dirty="0"/>
          </a:p>
        </p:txBody>
      </p:sp>
      <p:sp>
        <p:nvSpPr>
          <p:cNvPr id="73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56DD39-C899-4B61-93B0-B084700052A8}" type="slidenum">
              <a:rPr lang="en-US" altLang="en-US"/>
              <a:pPr/>
              <a:t>18</a:t>
            </a:fld>
            <a:endParaRPr lang="en-US" altLang="en-US" dirty="0"/>
          </a:p>
        </p:txBody>
      </p:sp>
      <p:sp>
        <p:nvSpPr>
          <p:cNvPr id="74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EAEF07-C082-4097-B7A1-C21BCCDCB430}" type="slidenum">
              <a:rPr lang="en-US" altLang="en-US"/>
              <a:pPr/>
              <a:t>19</a:t>
            </a:fld>
            <a:endParaRPr lang="en-US" altLang="en-US" dirty="0"/>
          </a:p>
        </p:txBody>
      </p:sp>
      <p:sp>
        <p:nvSpPr>
          <p:cNvPr id="74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160FC2-6FCB-422E-9453-A437F71EAB09}" type="slidenum">
              <a:rPr lang="en-US" altLang="en-US"/>
              <a:pPr/>
              <a:t>20</a:t>
            </a:fld>
            <a:endParaRPr lang="en-US" altLang="en-US" dirty="0"/>
          </a:p>
        </p:txBody>
      </p:sp>
      <p:sp>
        <p:nvSpPr>
          <p:cNvPr id="74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CD9590-883B-462F-866A-0FE50A18B05F}" type="slidenum">
              <a:rPr lang="en-US" altLang="en-US"/>
              <a:pPr/>
              <a:t>21</a:t>
            </a:fld>
            <a:endParaRPr lang="en-US" altLang="en-US" dirty="0"/>
          </a:p>
        </p:txBody>
      </p:sp>
      <p:sp>
        <p:nvSpPr>
          <p:cNvPr id="75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A0524A-7DFB-4C4D-94EF-B165C4E1A6D1}" type="slidenum">
              <a:rPr lang="en-US" altLang="en-US"/>
              <a:pPr/>
              <a:t>4</a:t>
            </a:fld>
            <a:endParaRPr lang="en-US" altLang="en-US" dirty="0"/>
          </a:p>
        </p:txBody>
      </p:sp>
      <p:sp>
        <p:nvSpPr>
          <p:cNvPr id="65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467F2D-87DC-4880-A29B-A4C217D79C62}" type="slidenum">
              <a:rPr lang="en-US" altLang="en-US"/>
              <a:pPr/>
              <a:t>22</a:t>
            </a:fld>
            <a:endParaRPr lang="en-US" altLang="en-US" dirty="0"/>
          </a:p>
        </p:txBody>
      </p:sp>
      <p:sp>
        <p:nvSpPr>
          <p:cNvPr id="76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984D1C-E325-4C48-B0F9-93F744E465F3}" type="slidenum">
              <a:rPr lang="en-US" altLang="en-US"/>
              <a:pPr/>
              <a:t>23</a:t>
            </a:fld>
            <a:endParaRPr lang="en-US" altLang="en-US" dirty="0"/>
          </a:p>
        </p:txBody>
      </p:sp>
      <p:sp>
        <p:nvSpPr>
          <p:cNvPr id="76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2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92CCE5-4EC9-4177-9B38-FF5CC68ADEE2}" type="slidenum">
              <a:rPr lang="en-US" altLang="en-US"/>
              <a:pPr/>
              <a:t>24</a:t>
            </a:fld>
            <a:endParaRPr lang="en-US" altLang="en-US" dirty="0"/>
          </a:p>
        </p:txBody>
      </p:sp>
      <p:sp>
        <p:nvSpPr>
          <p:cNvPr id="76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4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58C87D-63C4-49EB-8D7F-577EAD7B89CC}" type="slidenum">
              <a:rPr lang="en-US" altLang="en-US"/>
              <a:pPr/>
              <a:t>25</a:t>
            </a:fld>
            <a:endParaRPr lang="en-US" altLang="en-US" dirty="0"/>
          </a:p>
        </p:txBody>
      </p:sp>
      <p:sp>
        <p:nvSpPr>
          <p:cNvPr id="68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DC88DC-BE1F-4355-A1C3-76695CC8FC75}" type="slidenum">
              <a:rPr lang="en-US" altLang="en-US"/>
              <a:pPr/>
              <a:t>26</a:t>
            </a:fld>
            <a:endParaRPr lang="en-US" altLang="en-US" dirty="0"/>
          </a:p>
        </p:txBody>
      </p:sp>
      <p:sp>
        <p:nvSpPr>
          <p:cNvPr id="67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6185C5-82A5-4FE2-BAA3-4A38C61541A0}" type="slidenum">
              <a:rPr lang="en-US" altLang="en-US"/>
              <a:pPr/>
              <a:t>27</a:t>
            </a:fld>
            <a:endParaRPr lang="en-US" altLang="en-US" dirty="0"/>
          </a:p>
        </p:txBody>
      </p:sp>
      <p:sp>
        <p:nvSpPr>
          <p:cNvPr id="67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186AF1-C1BB-4E72-B8F2-2CFDE2F5D151}" type="slidenum">
              <a:rPr lang="en-US" altLang="en-US"/>
              <a:pPr/>
              <a:t>28</a:t>
            </a:fld>
            <a:endParaRPr lang="en-US" altLang="en-US" dirty="0"/>
          </a:p>
        </p:txBody>
      </p:sp>
      <p:sp>
        <p:nvSpPr>
          <p:cNvPr id="67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272411-CE2A-4B85-9204-61126B915BE1}" type="slidenum">
              <a:rPr lang="en-US" altLang="en-US"/>
              <a:pPr/>
              <a:t>29</a:t>
            </a:fld>
            <a:endParaRPr lang="en-US" altLang="en-US" dirty="0"/>
          </a:p>
        </p:txBody>
      </p:sp>
      <p:sp>
        <p:nvSpPr>
          <p:cNvPr id="68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C4BFF7-A471-40EA-BB16-59092CC23D5F}" type="slidenum">
              <a:rPr lang="en-US" altLang="en-US"/>
              <a:pPr/>
              <a:t>30</a:t>
            </a:fld>
            <a:endParaRPr lang="en-US" altLang="en-US" dirty="0"/>
          </a:p>
        </p:txBody>
      </p:sp>
      <p:sp>
        <p:nvSpPr>
          <p:cNvPr id="68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20244D-5C3A-4888-9288-640D0F93C5EC}" type="slidenum">
              <a:rPr lang="en-US" altLang="en-US"/>
              <a:pPr/>
              <a:t>31</a:t>
            </a:fld>
            <a:endParaRPr lang="en-US" altLang="en-US" dirty="0"/>
          </a:p>
        </p:txBody>
      </p:sp>
      <p:sp>
        <p:nvSpPr>
          <p:cNvPr id="68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C34B4C-E861-406D-80E7-099B219F2BB8}" type="slidenum">
              <a:rPr lang="en-US" altLang="en-US"/>
              <a:pPr/>
              <a:t>5</a:t>
            </a:fld>
            <a:endParaRPr lang="en-US" altLang="en-US" dirty="0"/>
          </a:p>
        </p:txBody>
      </p:sp>
      <p:sp>
        <p:nvSpPr>
          <p:cNvPr id="65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1ACDCD-1535-47F0-94D0-33A3AE9E7EB8}" type="slidenum">
              <a:rPr lang="en-US" altLang="en-US"/>
              <a:pPr/>
              <a:t>32</a:t>
            </a:fld>
            <a:endParaRPr lang="en-US" altLang="en-US" dirty="0"/>
          </a:p>
        </p:txBody>
      </p:sp>
      <p:sp>
        <p:nvSpPr>
          <p:cNvPr id="76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7E7D60-1756-4A59-AEBF-FBE7515FE7AA}" type="slidenum">
              <a:rPr lang="en-US" altLang="en-US"/>
              <a:pPr/>
              <a:t>33</a:t>
            </a:fld>
            <a:endParaRPr lang="en-US" altLang="en-US" dirty="0"/>
          </a:p>
        </p:txBody>
      </p:sp>
      <p:sp>
        <p:nvSpPr>
          <p:cNvPr id="77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1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3AEDAB-19ED-4F92-9914-0C42EC5B03A8}" type="slidenum">
              <a:rPr lang="en-US" altLang="en-US"/>
              <a:pPr/>
              <a:t>34</a:t>
            </a:fld>
            <a:endParaRPr lang="en-US" altLang="en-US" dirty="0"/>
          </a:p>
        </p:txBody>
      </p:sp>
      <p:sp>
        <p:nvSpPr>
          <p:cNvPr id="77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C1F61A-DFB3-462F-AD17-58E88E2E3442}" type="slidenum">
              <a:rPr lang="en-US" altLang="en-US"/>
              <a:pPr/>
              <a:t>35</a:t>
            </a:fld>
            <a:endParaRPr lang="en-US" altLang="en-US" dirty="0"/>
          </a:p>
        </p:txBody>
      </p:sp>
      <p:sp>
        <p:nvSpPr>
          <p:cNvPr id="69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44FC1A-D8CF-4D7A-8638-9725943FD3E5}" type="slidenum">
              <a:rPr lang="en-US" altLang="en-US"/>
              <a:pPr/>
              <a:t>36</a:t>
            </a:fld>
            <a:endParaRPr lang="en-US" altLang="en-US" dirty="0"/>
          </a:p>
        </p:txBody>
      </p:sp>
      <p:sp>
        <p:nvSpPr>
          <p:cNvPr id="69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5E9C6D-60F1-41D5-AC52-A0C0AF1449D5}" type="slidenum">
              <a:rPr lang="en-US" altLang="en-US"/>
              <a:pPr/>
              <a:t>37</a:t>
            </a:fld>
            <a:endParaRPr lang="en-US" altLang="en-US" dirty="0"/>
          </a:p>
        </p:txBody>
      </p:sp>
      <p:sp>
        <p:nvSpPr>
          <p:cNvPr id="69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C5D707-06DA-4770-A18B-B7BA902C42BA}" type="slidenum">
              <a:rPr lang="en-US" altLang="en-US"/>
              <a:pPr/>
              <a:t>38</a:t>
            </a:fld>
            <a:endParaRPr lang="en-US" altLang="en-US" dirty="0"/>
          </a:p>
        </p:txBody>
      </p:sp>
      <p:sp>
        <p:nvSpPr>
          <p:cNvPr id="69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3C6AC6-CB74-4311-921D-B731B1778D04}" type="slidenum">
              <a:rPr lang="en-US" altLang="en-US"/>
              <a:pPr/>
              <a:t>39</a:t>
            </a:fld>
            <a:endParaRPr lang="en-US" altLang="en-US" dirty="0"/>
          </a:p>
        </p:txBody>
      </p:sp>
      <p:sp>
        <p:nvSpPr>
          <p:cNvPr id="69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024CAD-272C-4411-8FC9-C49898834A9A}" type="slidenum">
              <a:rPr lang="en-US" altLang="en-US"/>
              <a:pPr/>
              <a:t>40</a:t>
            </a:fld>
            <a:endParaRPr lang="en-US" altLang="en-US" dirty="0"/>
          </a:p>
        </p:txBody>
      </p:sp>
      <p:sp>
        <p:nvSpPr>
          <p:cNvPr id="70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024CAD-272C-4411-8FC9-C49898834A9A}" type="slidenum">
              <a:rPr lang="en-US" altLang="en-US"/>
              <a:pPr/>
              <a:t>41</a:t>
            </a:fld>
            <a:endParaRPr lang="en-US" altLang="en-US" dirty="0"/>
          </a:p>
        </p:txBody>
      </p:sp>
      <p:sp>
        <p:nvSpPr>
          <p:cNvPr id="70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2E38CF-3C46-47F7-9A76-D6FA8598C9E6}" type="slidenum">
              <a:rPr lang="en-US" altLang="en-US"/>
              <a:pPr/>
              <a:t>6</a:t>
            </a:fld>
            <a:endParaRPr lang="en-US" altLang="en-US" dirty="0"/>
          </a:p>
        </p:txBody>
      </p:sp>
      <p:sp>
        <p:nvSpPr>
          <p:cNvPr id="65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87E5F0-A881-481C-A97D-9128D137B8AD}" type="slidenum">
              <a:rPr lang="en-US" altLang="en-US"/>
              <a:pPr/>
              <a:t>42</a:t>
            </a:fld>
            <a:endParaRPr lang="en-US" altLang="en-US" dirty="0"/>
          </a:p>
        </p:txBody>
      </p:sp>
      <p:sp>
        <p:nvSpPr>
          <p:cNvPr id="70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32994B-7463-4B4A-83FD-91F7E19D7F65}" type="slidenum">
              <a:rPr lang="en-US" altLang="en-US"/>
              <a:pPr/>
              <a:t>43</a:t>
            </a:fld>
            <a:endParaRPr lang="en-US" altLang="en-US" dirty="0"/>
          </a:p>
        </p:txBody>
      </p:sp>
      <p:sp>
        <p:nvSpPr>
          <p:cNvPr id="70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237DED-C2E0-46FA-9B85-ADADF2A02EF7}" type="slidenum">
              <a:rPr lang="en-US" altLang="en-US"/>
              <a:pPr/>
              <a:t>44</a:t>
            </a:fld>
            <a:endParaRPr lang="en-US" altLang="en-US" dirty="0"/>
          </a:p>
        </p:txBody>
      </p:sp>
      <p:sp>
        <p:nvSpPr>
          <p:cNvPr id="70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BD362E-CF0A-4729-B773-35B0871F981A}" type="slidenum">
              <a:rPr lang="en-US" altLang="en-US"/>
              <a:pPr/>
              <a:t>45</a:t>
            </a:fld>
            <a:endParaRPr lang="en-US" altLang="en-US" dirty="0"/>
          </a:p>
        </p:txBody>
      </p:sp>
      <p:sp>
        <p:nvSpPr>
          <p:cNvPr id="71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6E8DED-E780-4804-8173-0A5F5FE76170}" type="slidenum">
              <a:rPr lang="en-US" altLang="en-US"/>
              <a:pPr/>
              <a:t>46</a:t>
            </a:fld>
            <a:endParaRPr lang="en-US" altLang="en-US" dirty="0"/>
          </a:p>
        </p:txBody>
      </p:sp>
      <p:sp>
        <p:nvSpPr>
          <p:cNvPr id="71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5EFCB6-08C7-49FA-A961-C370F9231105}" type="slidenum">
              <a:rPr lang="en-US" altLang="en-US"/>
              <a:pPr/>
              <a:t>47</a:t>
            </a:fld>
            <a:endParaRPr lang="en-US" altLang="en-US" dirty="0"/>
          </a:p>
        </p:txBody>
      </p:sp>
      <p:sp>
        <p:nvSpPr>
          <p:cNvPr id="71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EF3977-F88A-4537-9D14-E3A8C94E366B}" type="slidenum">
              <a:rPr lang="en-US" altLang="en-US"/>
              <a:pPr/>
              <a:t>48</a:t>
            </a:fld>
            <a:endParaRPr lang="en-US" altLang="en-US" dirty="0"/>
          </a:p>
        </p:txBody>
      </p:sp>
      <p:sp>
        <p:nvSpPr>
          <p:cNvPr id="71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E39CB9-203A-4664-8A8E-16E673D570A2}" type="slidenum">
              <a:rPr lang="en-US" altLang="en-US"/>
              <a:pPr/>
              <a:t>49</a:t>
            </a:fld>
            <a:endParaRPr lang="en-US" altLang="en-US" dirty="0"/>
          </a:p>
        </p:txBody>
      </p:sp>
      <p:sp>
        <p:nvSpPr>
          <p:cNvPr id="71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04A360-0867-4C4F-A2BA-046E2FA3875B}" type="slidenum">
              <a:rPr lang="en-US" altLang="en-US"/>
              <a:pPr/>
              <a:t>50</a:t>
            </a:fld>
            <a:endParaRPr lang="en-US" altLang="en-US" dirty="0"/>
          </a:p>
        </p:txBody>
      </p:sp>
      <p:sp>
        <p:nvSpPr>
          <p:cNvPr id="72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328779-B5D5-49F5-8BC4-DC517444BAA9}" type="slidenum">
              <a:rPr lang="en-US" altLang="en-US"/>
              <a:pPr/>
              <a:t>51</a:t>
            </a:fld>
            <a:endParaRPr lang="en-US" altLang="en-US" dirty="0"/>
          </a:p>
        </p:txBody>
      </p:sp>
      <p:sp>
        <p:nvSpPr>
          <p:cNvPr id="72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5F9181-BEA5-48DB-B03D-30ADBEFB5E74}" type="slidenum">
              <a:rPr lang="en-US" altLang="en-US"/>
              <a:pPr/>
              <a:t>7</a:t>
            </a:fld>
            <a:endParaRPr lang="en-US" altLang="en-US" dirty="0"/>
          </a:p>
        </p:txBody>
      </p:sp>
      <p:sp>
        <p:nvSpPr>
          <p:cNvPr id="65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273E94-CA1F-4372-A024-B864013F776C}" type="slidenum">
              <a:rPr lang="en-US" altLang="en-US"/>
              <a:pPr/>
              <a:t>52</a:t>
            </a:fld>
            <a:endParaRPr lang="en-US" altLang="en-US" dirty="0"/>
          </a:p>
        </p:txBody>
      </p:sp>
      <p:sp>
        <p:nvSpPr>
          <p:cNvPr id="72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DC2132-70F1-4070-B4DD-41971404C754}" type="slidenum">
              <a:rPr lang="en-US" altLang="en-US"/>
              <a:pPr/>
              <a:t>53</a:t>
            </a:fld>
            <a:endParaRPr lang="en-US" altLang="en-US" dirty="0"/>
          </a:p>
        </p:txBody>
      </p:sp>
      <p:sp>
        <p:nvSpPr>
          <p:cNvPr id="72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D5E875-D2E6-4B30-ADEF-E999E5B4D403}" type="slidenum">
              <a:rPr lang="en-US" altLang="en-US"/>
              <a:pPr/>
              <a:t>54</a:t>
            </a:fld>
            <a:endParaRPr lang="en-US" altLang="en-US" dirty="0"/>
          </a:p>
        </p:txBody>
      </p:sp>
      <p:sp>
        <p:nvSpPr>
          <p:cNvPr id="72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4444A8-91CF-4010-B3E7-41996C046328}" type="slidenum">
              <a:rPr lang="en-US" altLang="en-US"/>
              <a:pPr/>
              <a:t>55</a:t>
            </a:fld>
            <a:endParaRPr lang="en-US" altLang="en-US" dirty="0"/>
          </a:p>
        </p:txBody>
      </p:sp>
      <p:sp>
        <p:nvSpPr>
          <p:cNvPr id="73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4444A8-91CF-4010-B3E7-41996C046328}" type="slidenum">
              <a:rPr lang="en-US" altLang="en-US"/>
              <a:pPr/>
              <a:t>56</a:t>
            </a:fld>
            <a:endParaRPr lang="en-US" altLang="en-US" dirty="0"/>
          </a:p>
        </p:txBody>
      </p:sp>
      <p:sp>
        <p:nvSpPr>
          <p:cNvPr id="73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4444A8-91CF-4010-B3E7-41996C046328}" type="slidenum">
              <a:rPr lang="en-US" altLang="en-US"/>
              <a:pPr/>
              <a:t>57</a:t>
            </a:fld>
            <a:endParaRPr lang="en-US" altLang="en-US" dirty="0"/>
          </a:p>
        </p:txBody>
      </p:sp>
      <p:sp>
        <p:nvSpPr>
          <p:cNvPr id="73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4444A8-91CF-4010-B3E7-41996C046328}" type="slidenum">
              <a:rPr lang="en-US" altLang="en-US"/>
              <a:pPr/>
              <a:t>58</a:t>
            </a:fld>
            <a:endParaRPr lang="en-US" altLang="en-US" dirty="0"/>
          </a:p>
        </p:txBody>
      </p:sp>
      <p:sp>
        <p:nvSpPr>
          <p:cNvPr id="73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F6E7CE-C314-4D1A-B46F-3FD43A785EB8}" type="slidenum">
              <a:rPr lang="en-US" altLang="en-US"/>
              <a:pPr/>
              <a:t>59</a:t>
            </a:fld>
            <a:endParaRPr lang="en-US" altLang="en-US" dirty="0"/>
          </a:p>
        </p:txBody>
      </p:sp>
      <p:sp>
        <p:nvSpPr>
          <p:cNvPr id="64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27AC1D-3F75-4C44-A0FD-68EF77C3D5AB}" type="slidenum">
              <a:rPr lang="en-US" altLang="en-US"/>
              <a:pPr/>
              <a:t>60</a:t>
            </a:fld>
            <a:endParaRPr lang="en-US" altLang="en-US" dirty="0"/>
          </a:p>
        </p:txBody>
      </p:sp>
      <p:sp>
        <p:nvSpPr>
          <p:cNvPr id="73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2E691B-A4B4-435B-95C1-ABEE7288DB69}" type="slidenum">
              <a:rPr lang="en-US" altLang="en-US"/>
              <a:pPr/>
              <a:t>61</a:t>
            </a:fld>
            <a:endParaRPr lang="en-US" altLang="en-US" dirty="0"/>
          </a:p>
        </p:txBody>
      </p:sp>
      <p:sp>
        <p:nvSpPr>
          <p:cNvPr id="73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D57663-B2F8-4667-B564-3BE04197A9F2}" type="slidenum">
              <a:rPr lang="en-US" altLang="en-US"/>
              <a:pPr/>
              <a:t>8</a:t>
            </a:fld>
            <a:endParaRPr lang="en-US" altLang="en-US" dirty="0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D57663-B2F8-4667-B564-3BE04197A9F2}" type="slidenum">
              <a:rPr lang="en-US" altLang="en-US"/>
              <a:pPr/>
              <a:t>9</a:t>
            </a:fld>
            <a:endParaRPr lang="en-US" altLang="en-US" dirty="0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70F604-DAFA-4BA9-B9B0-18EDC7744870}" type="slidenum">
              <a:rPr lang="en-US" altLang="en-US"/>
              <a:pPr/>
              <a:t>10</a:t>
            </a:fld>
            <a:endParaRPr lang="en-US" altLang="en-US" dirty="0"/>
          </a:p>
        </p:txBody>
      </p:sp>
      <p:sp>
        <p:nvSpPr>
          <p:cNvPr id="66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2D2F28-6CFB-43D1-B67D-F0751598CF94}" type="slidenum">
              <a:rPr lang="en-US" altLang="en-US"/>
              <a:pPr/>
              <a:t>11</a:t>
            </a:fld>
            <a:endParaRPr lang="en-US" altLang="en-US" dirty="0"/>
          </a:p>
        </p:txBody>
      </p:sp>
      <p:sp>
        <p:nvSpPr>
          <p:cNvPr id="66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29400" y="61722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25A9017-0F08-4519-8A43-38732ADB0D1E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39594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29400" y="61722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5552912-5250-4CBB-A3CC-F22556275538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33707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29400" y="61722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30C68DA-0175-407B-9CD8-FA88442DD6C2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68837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29400" y="61722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1B77CA8-6EFA-4637-8C55-B5E84441F6B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71215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29400" y="61722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FDD8A69-1CFA-4F69-8F5A-6B4F20C65A10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94528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29400" y="61722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0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6C1A430-21E4-44E2-8F25-AD5CB4647C41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72319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629400" y="61722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20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7C9744C-AE37-4BAD-864C-79FE7C3C5636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84071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629400" y="61722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20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2705ECB-082F-428D-9810-958F6C4B92D6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3365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629400" y="61722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20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B0DE782-0443-411A-B444-F3E4B0A38817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68535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29400" y="61722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0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B627E02-E8FD-42F4-A798-12786D819B95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06484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29400" y="61722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0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46B3169-C078-43BB-88A7-C69B9A62336D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81677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8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9.xml"/><Relationship Id="rId4" Type="http://schemas.openxmlformats.org/officeDocument/2006/relationships/image" Target="../media/image14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2.xml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8.xml"/><Relationship Id="rId4" Type="http://schemas.openxmlformats.org/officeDocument/2006/relationships/image" Target="../media/image16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9.xml"/><Relationship Id="rId4" Type="http://schemas.openxmlformats.org/officeDocument/2006/relationships/image" Target="../media/image17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2.xml"/><Relationship Id="rId4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2.xml"/><Relationship Id="rId4" Type="http://schemas.openxmlformats.org/officeDocument/2006/relationships/image" Target="../media/image2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33400" y="1676400"/>
            <a:ext cx="3124200" cy="838200"/>
          </a:xfrm>
        </p:spPr>
        <p:txBody>
          <a:bodyPr/>
          <a:lstStyle/>
          <a:p>
            <a:pPr algn="r"/>
            <a:r>
              <a:rPr lang="en-US" altLang="en-US" sz="4800" b="1" dirty="0">
                <a:solidFill>
                  <a:schemeClr val="bg1"/>
                </a:solidFill>
                <a:latin typeface="Arial" charset="0"/>
              </a:rPr>
              <a:t>Chapter 5</a:t>
            </a:r>
            <a:endParaRPr lang="en-US" altLang="en-US" sz="4800" dirty="0">
              <a:solidFill>
                <a:schemeClr val="bg1"/>
              </a:solidFill>
            </a:endParaRP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52400" y="2819400"/>
            <a:ext cx="4114800" cy="1981200"/>
          </a:xfrm>
        </p:spPr>
        <p:txBody>
          <a:bodyPr/>
          <a:lstStyle/>
          <a:p>
            <a:r>
              <a:rPr lang="en-US" altLang="en-US" sz="4000" dirty="0">
                <a:solidFill>
                  <a:schemeClr val="bg1"/>
                </a:solidFill>
                <a:latin typeface="Arial" charset="0"/>
              </a:rPr>
              <a:t>A Closer Look at Instruction Set Architectures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4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5.2 Instruction Formats (7 of 31)</a:t>
            </a:r>
          </a:p>
        </p:txBody>
      </p:sp>
      <p:sp>
        <p:nvSpPr>
          <p:cNvPr id="660486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en-US" dirty="0"/>
              <a:t>Big endian:</a:t>
            </a:r>
          </a:p>
          <a:p>
            <a:pPr lvl="1"/>
            <a:r>
              <a:rPr lang="en-US" altLang="en-US" dirty="0"/>
              <a:t>Is more natural.</a:t>
            </a:r>
          </a:p>
          <a:p>
            <a:pPr lvl="1"/>
            <a:r>
              <a:rPr lang="en-US" altLang="en-US" dirty="0"/>
              <a:t>The sign of the number can be determined by looking at the byte at address offset 0.</a:t>
            </a:r>
          </a:p>
          <a:p>
            <a:pPr lvl="1"/>
            <a:r>
              <a:rPr lang="en-US" altLang="en-US" dirty="0"/>
              <a:t>Strings and integers are stored in the same order.</a:t>
            </a:r>
          </a:p>
          <a:p>
            <a:r>
              <a:rPr lang="en-US" altLang="en-US" dirty="0"/>
              <a:t>Little endian:</a:t>
            </a:r>
          </a:p>
          <a:p>
            <a:pPr lvl="1"/>
            <a:r>
              <a:rPr lang="en-US" altLang="en-US" dirty="0"/>
              <a:t>Makes it easier to place values on non-word boundaries.</a:t>
            </a:r>
          </a:p>
          <a:p>
            <a:pPr lvl="1"/>
            <a:r>
              <a:rPr lang="en-US" altLang="en-US" dirty="0"/>
              <a:t>Conversion from a 16-bit integer address to a 32-bit integer address does not require any arithmetic.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5.2 Instruction Formats (8 of 31)</a:t>
            </a:r>
          </a:p>
        </p:txBody>
      </p:sp>
      <p:sp>
        <p:nvSpPr>
          <p:cNvPr id="6625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The next consideration for architecture design concerns how the CPU will store data.</a:t>
            </a:r>
          </a:p>
          <a:p>
            <a:r>
              <a:rPr lang="en-US" altLang="en-US" dirty="0"/>
              <a:t>We have three choices:</a:t>
            </a:r>
          </a:p>
          <a:p>
            <a:pPr lvl="1"/>
            <a:r>
              <a:rPr lang="en-US" altLang="en-US" dirty="0"/>
              <a:t>1. A stack architecture</a:t>
            </a:r>
          </a:p>
          <a:p>
            <a:pPr lvl="1"/>
            <a:r>
              <a:rPr lang="en-US" altLang="en-US" dirty="0"/>
              <a:t>2. An accumulator architecture</a:t>
            </a:r>
          </a:p>
          <a:p>
            <a:pPr lvl="1"/>
            <a:r>
              <a:rPr lang="en-US" altLang="en-US" dirty="0"/>
              <a:t>3. A general purpose register architecture</a:t>
            </a:r>
          </a:p>
          <a:p>
            <a:r>
              <a:rPr lang="en-US" altLang="en-US" dirty="0"/>
              <a:t>In choosing one over the other, the tradeoffs are simplicity (and cost) of hardware design with execution speed and ease of use.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5.2 Instruction Formats (9 of 31)</a:t>
            </a:r>
          </a:p>
        </p:txBody>
      </p:sp>
      <p:sp>
        <p:nvSpPr>
          <p:cNvPr id="6645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dirty="0"/>
              <a:t>In a stack architecture, instructions and operands are implicitly taken from the stack.</a:t>
            </a:r>
          </a:p>
          <a:p>
            <a:pPr lvl="1"/>
            <a:r>
              <a:rPr lang="en-US" altLang="en-US" dirty="0"/>
              <a:t>A stack cannot be accessed randomly.</a:t>
            </a:r>
          </a:p>
          <a:p>
            <a:r>
              <a:rPr lang="en-US" altLang="en-US" dirty="0"/>
              <a:t>In an accumulator architecture, one operand of a binary operation is implicitly in the accumulator.</a:t>
            </a:r>
          </a:p>
          <a:p>
            <a:pPr lvl="1"/>
            <a:r>
              <a:rPr lang="en-US" altLang="en-US" dirty="0"/>
              <a:t>One operand is in memory, creating lots of bus traffic.</a:t>
            </a:r>
          </a:p>
          <a:p>
            <a:r>
              <a:rPr lang="en-US" altLang="en-US" dirty="0"/>
              <a:t>In a general purpose register (GPR) architecture, registers can be used instead of memory.</a:t>
            </a:r>
          </a:p>
          <a:p>
            <a:pPr lvl="1"/>
            <a:r>
              <a:rPr lang="en-US" altLang="en-US" dirty="0"/>
              <a:t>Faster than accumulator architecture.</a:t>
            </a:r>
          </a:p>
          <a:p>
            <a:pPr lvl="1"/>
            <a:r>
              <a:rPr lang="en-US" altLang="en-US" dirty="0"/>
              <a:t>Efficient implementation for compilers.</a:t>
            </a:r>
          </a:p>
          <a:p>
            <a:pPr lvl="1"/>
            <a:r>
              <a:rPr lang="en-US" altLang="en-US" dirty="0"/>
              <a:t>Results in longer instructions.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62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5.2 Instruction Formats (10 of 31)</a:t>
            </a:r>
          </a:p>
        </p:txBody>
      </p:sp>
      <p:sp>
        <p:nvSpPr>
          <p:cNvPr id="666627" name="Rectangle 1027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Most systems today are GPR systems.</a:t>
            </a:r>
          </a:p>
          <a:p>
            <a:r>
              <a:rPr lang="en-US" altLang="en-US" dirty="0"/>
              <a:t>There are three types:</a:t>
            </a:r>
          </a:p>
          <a:p>
            <a:pPr lvl="1"/>
            <a:r>
              <a:rPr lang="en-US" altLang="en-US" dirty="0"/>
              <a:t>Memory-memory where two or three operands may be in memory.</a:t>
            </a:r>
          </a:p>
          <a:p>
            <a:pPr lvl="1"/>
            <a:r>
              <a:rPr lang="en-US" altLang="en-US" dirty="0"/>
              <a:t>Register-memory where at least one operand must be in a register.</a:t>
            </a:r>
          </a:p>
          <a:p>
            <a:pPr lvl="1"/>
            <a:r>
              <a:rPr lang="en-US" altLang="en-US" dirty="0"/>
              <a:t>Load-store where no operands may be in memory.</a:t>
            </a:r>
          </a:p>
          <a:p>
            <a:r>
              <a:rPr lang="en-US" altLang="en-US" dirty="0"/>
              <a:t>The number of operands and the number of available registers has a direct affect on instruction length.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5.2 Instruction Formats (11 of 31)</a:t>
            </a:r>
          </a:p>
        </p:txBody>
      </p:sp>
      <p:sp>
        <p:nvSpPr>
          <p:cNvPr id="6686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dirty="0"/>
              <a:t>Stack machines use one - and zero-operand instructions.</a:t>
            </a:r>
          </a:p>
          <a:p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LOAD</a:t>
            </a:r>
            <a:r>
              <a:rPr lang="en-US" altLang="en-US" dirty="0"/>
              <a:t> and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STORE</a:t>
            </a:r>
            <a:r>
              <a:rPr lang="en-US" altLang="en-US" dirty="0"/>
              <a:t> instructions require a single memory address operand.</a:t>
            </a:r>
          </a:p>
          <a:p>
            <a:r>
              <a:rPr lang="en-US" altLang="en-US" dirty="0"/>
              <a:t>Other instructions use operands from the stack implicitly.</a:t>
            </a:r>
          </a:p>
          <a:p>
            <a:r>
              <a:rPr lang="en-US" altLang="en-US" dirty="0"/>
              <a:t>PUSH and POP operations involve only the stack’s top element.</a:t>
            </a:r>
          </a:p>
          <a:p>
            <a:r>
              <a:rPr lang="en-US" altLang="en-US" dirty="0"/>
              <a:t>Binary instructions (e.g.,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en-US" altLang="en-US" dirty="0"/>
              <a:t>,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MULT</a:t>
            </a:r>
            <a:r>
              <a:rPr lang="en-US" altLang="en-US" dirty="0"/>
              <a:t>) use the top two items on the stack.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5.2 Instruction Formats (12 of 31)</a:t>
            </a:r>
          </a:p>
        </p:txBody>
      </p:sp>
      <p:sp>
        <p:nvSpPr>
          <p:cNvPr id="6707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Stack architectures require us to think about arithmetic expressions a little differently.</a:t>
            </a:r>
          </a:p>
          <a:p>
            <a:r>
              <a:rPr lang="en-US" altLang="en-US" dirty="0"/>
              <a:t>We are accustomed to writing expressions using </a:t>
            </a:r>
            <a:r>
              <a:rPr lang="en-US" altLang="en-US" i="1" dirty="0"/>
              <a:t>infix</a:t>
            </a:r>
            <a:r>
              <a:rPr lang="en-US" altLang="en-US" dirty="0"/>
              <a:t> notation, such as: Z = X + Y.</a:t>
            </a:r>
          </a:p>
          <a:p>
            <a:r>
              <a:rPr lang="en-US" altLang="en-US" dirty="0"/>
              <a:t>Stack arithmetic requires that we use </a:t>
            </a:r>
            <a:r>
              <a:rPr lang="en-US" altLang="en-US" i="1" dirty="0"/>
              <a:t>postfix</a:t>
            </a:r>
            <a:r>
              <a:rPr lang="en-US" altLang="en-US" dirty="0"/>
              <a:t> notation: Z = XY+.</a:t>
            </a:r>
          </a:p>
          <a:p>
            <a:pPr lvl="1"/>
            <a:r>
              <a:rPr lang="en-US" altLang="en-US" dirty="0"/>
              <a:t>This is also called reverse Polish notation, (somewhat) in honor of its Polish inventor, Jan Lukasiewicz (1878</a:t>
            </a:r>
            <a:r>
              <a:rPr lang="en-US" dirty="0"/>
              <a:t>–</a:t>
            </a:r>
            <a:r>
              <a:rPr lang="en-US" altLang="en-US" dirty="0"/>
              <a:t>1956).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5.2 Instruction Formats (13 of 31)</a:t>
            </a:r>
          </a:p>
        </p:txBody>
      </p:sp>
      <p:sp>
        <p:nvSpPr>
          <p:cNvPr id="67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The principal advantage of postfix notation is that parentheses are not used.</a:t>
            </a:r>
          </a:p>
          <a:p>
            <a:r>
              <a:rPr lang="en-US" altLang="en-US" dirty="0"/>
              <a:t>For example, the infix expression, </a:t>
            </a:r>
          </a:p>
          <a:p>
            <a:pPr marL="0" indent="0"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Z = (X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  <a:sym typeface="Symbol" pitchFamily="18" charset="2"/>
              </a:rPr>
              <a:t>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Y) + (W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  <a:sym typeface="Symbol" pitchFamily="18" charset="2"/>
              </a:rPr>
              <a:t>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U)</a:t>
            </a:r>
          </a:p>
          <a:p>
            <a:r>
              <a:rPr lang="en-US" altLang="en-US" dirty="0"/>
              <a:t>	becomes: </a:t>
            </a:r>
          </a:p>
          <a:p>
            <a:pPr marL="0" indent="0">
              <a:buNone/>
            </a:pPr>
            <a:r>
              <a:rPr lang="en-US" altLang="en-US" dirty="0"/>
              <a:t>		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Z = X Y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  <a:sym typeface="Symbol" pitchFamily="18" charset="2"/>
              </a:rPr>
              <a:t>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W U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  <a:sym typeface="Symbol" pitchFamily="18" charset="2"/>
              </a:rPr>
              <a:t>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+</a:t>
            </a:r>
          </a:p>
          <a:p>
            <a:r>
              <a:rPr lang="en-US" altLang="en-US" dirty="0"/>
              <a:t>	in postfix notation.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5.2 Instruction Formats (14 of 31)</a:t>
            </a:r>
          </a:p>
        </p:txBody>
      </p:sp>
      <p:sp>
        <p:nvSpPr>
          <p:cNvPr id="7372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Example: Convert the infix expression (2+3) </a:t>
            </a:r>
            <a:r>
              <a:rPr lang="en-US" dirty="0"/>
              <a:t>–</a:t>
            </a:r>
            <a:r>
              <a:rPr lang="en-US" altLang="en-US" dirty="0"/>
              <a:t> 6/3 to postfix: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7004FC-B320-EA40-9C36-ECBC491C9F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352800"/>
            <a:ext cx="7391400" cy="179604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33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5.2 Instruction Formats (15 of 31)</a:t>
            </a:r>
          </a:p>
        </p:txBody>
      </p:sp>
      <p:sp>
        <p:nvSpPr>
          <p:cNvPr id="739332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Example: Convert the infix expression (2+3) </a:t>
            </a:r>
            <a:r>
              <a:rPr lang="en-US" dirty="0"/>
              <a:t>–</a:t>
            </a:r>
            <a:r>
              <a:rPr lang="en-US" altLang="en-US" dirty="0"/>
              <a:t> 6/3 to postfix: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3FE191-C0F7-6E40-ACE3-642E61DCC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276600"/>
            <a:ext cx="7829550" cy="192617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3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5.2 Instruction Formats (16 of 31)</a:t>
            </a:r>
          </a:p>
        </p:txBody>
      </p:sp>
      <p:sp>
        <p:nvSpPr>
          <p:cNvPr id="741380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Example: Convert the infix expression (2+3) </a:t>
            </a:r>
            <a:r>
              <a:rPr lang="en-US" dirty="0"/>
              <a:t>–</a:t>
            </a:r>
            <a:r>
              <a:rPr lang="en-US" altLang="en-US" dirty="0"/>
              <a:t> 6/3 to postfix: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0FD060-3347-6C4F-8DCE-A29062017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505200"/>
            <a:ext cx="6934200" cy="168494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Objectives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Understand the factors involved in instruction set architecture design.</a:t>
            </a:r>
          </a:p>
          <a:p>
            <a:r>
              <a:rPr lang="en-US" altLang="en-US" dirty="0"/>
              <a:t>Gain familiarity with memory addressing modes.</a:t>
            </a:r>
          </a:p>
          <a:p>
            <a:r>
              <a:rPr lang="en-US" altLang="en-US" dirty="0"/>
              <a:t>Understand the concepts of instruction-level pipelining and its affect upon execution performance.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4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5.2 Instruction Formats (17 of 31)</a:t>
            </a:r>
          </a:p>
        </p:txBody>
      </p:sp>
      <p:sp>
        <p:nvSpPr>
          <p:cNvPr id="745476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Example: Use a stack to evaluate the postfix expression 2 3 + 6 3 / -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D9946C-B4D1-EE4C-9018-B75DFFECD6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200400"/>
            <a:ext cx="6210300" cy="255376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5.2 Instruction Formats (18 of 31)</a:t>
            </a:r>
          </a:p>
        </p:txBody>
      </p:sp>
      <p:sp>
        <p:nvSpPr>
          <p:cNvPr id="757764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Example: Use a stack to evaluate the postfix expression 2 3 + 6 3 / -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5B37FD-2F40-CC45-8FE3-19B5C0C5F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200400"/>
            <a:ext cx="5929746" cy="24384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8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5.2 Instruction Formats (19 of 31)</a:t>
            </a:r>
          </a:p>
        </p:txBody>
      </p:sp>
      <p:sp>
        <p:nvSpPr>
          <p:cNvPr id="759812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Example: Use a stack to evaluate the postfix expression 2 3 + 6 3 / -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646F7A-4C43-124A-9450-9E304FD9B4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200400"/>
            <a:ext cx="6485659" cy="2667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85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5.2 Instruction Formats (20 of 31)</a:t>
            </a:r>
          </a:p>
        </p:txBody>
      </p:sp>
      <p:sp>
        <p:nvSpPr>
          <p:cNvPr id="761860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Example: Use a stack to evaluate the postfix expression 2 3 + 6 3 / -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05A683-A0B5-7E4D-97A8-023A8F6B6B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276600"/>
            <a:ext cx="5527964" cy="227318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90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5.2 Instruction Formats (21 of 31)</a:t>
            </a:r>
          </a:p>
        </p:txBody>
      </p:sp>
      <p:sp>
        <p:nvSpPr>
          <p:cNvPr id="763908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Example: Use a stack to evaluate the postfix expression 2 3 + 6 3 / -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C99D92-B0BC-DF49-A013-5B266CA594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276600"/>
            <a:ext cx="5524500" cy="227175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5.2 Instruction Formats (22 of 31)</a:t>
            </a:r>
          </a:p>
        </p:txBody>
      </p:sp>
      <p:sp>
        <p:nvSpPr>
          <p:cNvPr id="6809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Let's see how to evaluate an infix expression using different instruction formats.</a:t>
            </a:r>
          </a:p>
          <a:p>
            <a:r>
              <a:rPr lang="en-US" altLang="en-US" dirty="0"/>
              <a:t>With a three-address ISA, (e.g., mainframes), the infix expression, </a:t>
            </a:r>
          </a:p>
          <a:p>
            <a:pPr marL="0" indent="0"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Z = X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  <a:sym typeface="Symbol" pitchFamily="18" charset="2"/>
              </a:rPr>
              <a:t>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Y + W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  <a:sym typeface="Symbol" pitchFamily="18" charset="2"/>
              </a:rPr>
              <a:t>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U</a:t>
            </a:r>
          </a:p>
          <a:p>
            <a:r>
              <a:rPr lang="en-US" altLang="en-US" dirty="0"/>
              <a:t>	might look like this:</a:t>
            </a:r>
          </a:p>
          <a:p>
            <a:pPr marL="0" indent="0">
              <a:buNone/>
            </a:pPr>
            <a:r>
              <a:rPr lang="en-US" altLang="en-US" dirty="0"/>
              <a:t>		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MULT R1,X,Y</a:t>
            </a:r>
          </a:p>
          <a:p>
            <a:pPr marL="0" indent="0"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MULT R2,W,U</a:t>
            </a:r>
          </a:p>
          <a:p>
            <a:pPr marL="0" indent="0"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ADD  Z,R1,R2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5.2 Instruction Formats (23 of 31)</a:t>
            </a:r>
          </a:p>
        </p:txBody>
      </p:sp>
      <p:sp>
        <p:nvSpPr>
          <p:cNvPr id="6789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dirty="0"/>
              <a:t>In a two-address ISA, (e.g., Intel, Motorola), the infix expression, </a:t>
            </a:r>
          </a:p>
          <a:p>
            <a:pPr marL="0" indent="0"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Z = X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  <a:sym typeface="Symbol" pitchFamily="18" charset="2"/>
              </a:rPr>
              <a:t>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Y + W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  <a:sym typeface="Symbol" pitchFamily="18" charset="2"/>
              </a:rPr>
              <a:t>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U</a:t>
            </a:r>
          </a:p>
          <a:p>
            <a:r>
              <a:rPr lang="en-US" altLang="en-US" dirty="0"/>
              <a:t>	might look like this:</a:t>
            </a:r>
          </a:p>
          <a:p>
            <a:pPr marL="0" indent="0">
              <a:buNone/>
            </a:pPr>
            <a:r>
              <a:rPr lang="en-US" altLang="en-US" dirty="0"/>
              <a:t>		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LOAD R1,X</a:t>
            </a:r>
          </a:p>
          <a:p>
            <a:pPr marL="0" indent="0"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MULT R1,Y</a:t>
            </a:r>
          </a:p>
          <a:p>
            <a:pPr marL="0" indent="0"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LOAD R2,W</a:t>
            </a:r>
          </a:p>
          <a:p>
            <a:pPr marL="0" indent="0"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MULT R2,U</a:t>
            </a:r>
          </a:p>
          <a:p>
            <a:pPr marL="0" indent="0"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ADD  R1,R2</a:t>
            </a:r>
          </a:p>
          <a:p>
            <a:pPr marL="0" indent="0"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STORE Z,R1</a:t>
            </a:r>
          </a:p>
        </p:txBody>
      </p:sp>
      <p:sp>
        <p:nvSpPr>
          <p:cNvPr id="678916" name="Text Box 4"/>
          <p:cNvSpPr txBox="1">
            <a:spLocks noChangeArrowheads="1"/>
          </p:cNvSpPr>
          <p:nvPr/>
        </p:nvSpPr>
        <p:spPr bwMode="auto">
          <a:xfrm>
            <a:off x="6248400" y="4801850"/>
            <a:ext cx="2743200" cy="1446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n-US" altLang="en-US" sz="2200" baseline="0" dirty="0">
                <a:solidFill>
                  <a:srgbClr val="000000"/>
                </a:solidFill>
                <a:latin typeface="Arial"/>
                <a:cs typeface="Arial"/>
              </a:rPr>
              <a:t>Note: One-address ISAs usually require one operand to be a register.</a:t>
            </a:r>
            <a:endParaRPr lang="en-US" altLang="en-US" baseline="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5.2 Instruction Formats (24 of 31)</a:t>
            </a:r>
          </a:p>
        </p:txBody>
      </p:sp>
      <p:sp>
        <p:nvSpPr>
          <p:cNvPr id="6768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en-US" dirty="0"/>
              <a:t>In a one-address ISA, like MARIE, the infix expression, </a:t>
            </a:r>
          </a:p>
          <a:p>
            <a:pPr marL="0" indent="0"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Z = X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  <a:sym typeface="Symbol" pitchFamily="18" charset="2"/>
              </a:rPr>
              <a:t>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Y + W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  <a:sym typeface="Symbol" pitchFamily="18" charset="2"/>
              </a:rPr>
              <a:t>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U</a:t>
            </a:r>
          </a:p>
          <a:p>
            <a:r>
              <a:rPr lang="en-US" altLang="en-US" dirty="0"/>
              <a:t>	looks like this:</a:t>
            </a:r>
          </a:p>
          <a:p>
            <a:pPr marL="0" indent="0">
              <a:buNone/>
            </a:pPr>
            <a:r>
              <a:rPr lang="en-US" altLang="en-US" dirty="0"/>
              <a:t>		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LOAD X</a:t>
            </a:r>
          </a:p>
          <a:p>
            <a:pPr marL="0" indent="0"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MULT Y</a:t>
            </a:r>
          </a:p>
          <a:p>
            <a:pPr marL="0" indent="0"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STORE TEMP</a:t>
            </a:r>
          </a:p>
          <a:p>
            <a:pPr marL="0" indent="0"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LOAD W</a:t>
            </a:r>
          </a:p>
          <a:p>
            <a:pPr marL="0" indent="0"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MULT U</a:t>
            </a:r>
          </a:p>
          <a:p>
            <a:pPr marL="0" indent="0"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ADD TEMP</a:t>
            </a:r>
          </a:p>
          <a:p>
            <a:pPr marL="0" indent="0"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STORE Z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5.2 Instruction Formats (25 of 31)</a:t>
            </a:r>
          </a:p>
        </p:txBody>
      </p:sp>
      <p:sp>
        <p:nvSpPr>
          <p:cNvPr id="6748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en-US" dirty="0"/>
              <a:t>In a stack ISA, the postfix expression, </a:t>
            </a:r>
          </a:p>
          <a:p>
            <a:pPr marL="0" indent="0"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Z = X Y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  <a:sym typeface="Symbol" pitchFamily="18" charset="2"/>
              </a:rPr>
              <a:t>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W U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  <a:sym typeface="Symbol" pitchFamily="18" charset="2"/>
              </a:rPr>
              <a:t>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+</a:t>
            </a:r>
          </a:p>
          <a:p>
            <a:r>
              <a:rPr lang="en-US" altLang="en-US" dirty="0"/>
              <a:t>	might look like this:</a:t>
            </a:r>
          </a:p>
          <a:p>
            <a:pPr marL="0" indent="0">
              <a:buNone/>
            </a:pPr>
            <a:r>
              <a:rPr lang="en-US" altLang="en-US" dirty="0"/>
              <a:t>		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PUSH X</a:t>
            </a:r>
          </a:p>
          <a:p>
            <a:pPr marL="0" indent="0"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PUSH Y</a:t>
            </a:r>
          </a:p>
          <a:p>
            <a:pPr marL="0" indent="0"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MULT</a:t>
            </a:r>
          </a:p>
          <a:p>
            <a:pPr marL="0" indent="0"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PUSH W</a:t>
            </a:r>
          </a:p>
          <a:p>
            <a:pPr marL="0" indent="0"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PUSH U</a:t>
            </a:r>
          </a:p>
          <a:p>
            <a:pPr marL="0" indent="0"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MULT</a:t>
            </a:r>
          </a:p>
          <a:p>
            <a:pPr marL="0" indent="0"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ADD</a:t>
            </a:r>
          </a:p>
          <a:p>
            <a:pPr marL="0" indent="0"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POP Z</a:t>
            </a:r>
          </a:p>
        </p:txBody>
      </p:sp>
      <p:sp>
        <p:nvSpPr>
          <p:cNvPr id="674823" name="Text Box 7"/>
          <p:cNvSpPr txBox="1">
            <a:spLocks noChangeArrowheads="1"/>
          </p:cNvSpPr>
          <p:nvPr/>
        </p:nvSpPr>
        <p:spPr bwMode="auto">
          <a:xfrm>
            <a:off x="4953000" y="3505200"/>
            <a:ext cx="3810000" cy="17851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n-US" altLang="en-US" sz="2200" baseline="0" dirty="0">
                <a:solidFill>
                  <a:srgbClr val="000000"/>
                </a:solidFill>
                <a:latin typeface="Arial"/>
                <a:cs typeface="Arial"/>
              </a:rPr>
              <a:t>Would this program require more execution time than the corresponding (shorter) program that we saw in the 3-address ISA?</a:t>
            </a:r>
            <a:endParaRPr lang="en-US" altLang="en-US" baseline="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5.2 Instruction Formats (26 of 31)</a:t>
            </a:r>
          </a:p>
        </p:txBody>
      </p:sp>
      <p:sp>
        <p:nvSpPr>
          <p:cNvPr id="6830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We have seen how instruction length is affected by the number of operands supported by the ISA.</a:t>
            </a:r>
          </a:p>
          <a:p>
            <a:r>
              <a:rPr lang="en-US" altLang="en-US" dirty="0"/>
              <a:t>In any instruction set, not all instructions require the same number of operands.</a:t>
            </a:r>
          </a:p>
          <a:p>
            <a:r>
              <a:rPr lang="en-US" altLang="en-US" dirty="0"/>
              <a:t>Operations that require no operands, such as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HALT</a:t>
            </a:r>
            <a:r>
              <a:rPr lang="en-US" altLang="en-US" dirty="0"/>
              <a:t>, necessarily waste some space when fixed-length instructions are used.</a:t>
            </a:r>
          </a:p>
          <a:p>
            <a:r>
              <a:rPr lang="en-US" altLang="en-US" dirty="0"/>
              <a:t>One way to recover some of this space is to use expanding opcodes.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5.1 Introduction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This chapter builds upon the ideas in Chapter 4.</a:t>
            </a:r>
          </a:p>
          <a:p>
            <a:r>
              <a:rPr lang="en-US" altLang="en-US" dirty="0"/>
              <a:t>We present a detailed look at different instruction formats, operand types, and memory access methods.</a:t>
            </a:r>
          </a:p>
          <a:p>
            <a:r>
              <a:rPr lang="en-US" altLang="en-US" dirty="0"/>
              <a:t>We will see the interrelation between machine organization and instruction formats.</a:t>
            </a:r>
          </a:p>
          <a:p>
            <a:r>
              <a:rPr lang="en-US" altLang="en-US" dirty="0"/>
              <a:t>This leads to a deeper understanding of computer architecture in general.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5.2 Instruction Formats (27 of 31)</a:t>
            </a:r>
          </a:p>
        </p:txBody>
      </p:sp>
      <p:sp>
        <p:nvSpPr>
          <p:cNvPr id="68505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4572000" cy="4114800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A system has 16 registers and 4K of memory.</a:t>
            </a:r>
          </a:p>
          <a:p>
            <a:r>
              <a:rPr lang="en-US" altLang="en-US" dirty="0"/>
              <a:t>We need 4 bits to access one of the registers. We also need 12 bits for a memory address.</a:t>
            </a:r>
          </a:p>
          <a:p>
            <a:r>
              <a:rPr lang="en-US" altLang="en-US" dirty="0"/>
              <a:t>If the system is to have 16-bit instructions, we have two choices for our instructions: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C60845-6EC2-A948-AB5D-BD99D4C7DF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819400"/>
            <a:ext cx="3454400" cy="144059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5.2 Instruction Formats (28 of 31)</a:t>
            </a:r>
          </a:p>
        </p:txBody>
      </p:sp>
      <p:sp>
        <p:nvSpPr>
          <p:cNvPr id="6871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If we allow the length of the opcode to vary, we could create a very rich instruction set: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8E245C-05BC-B24E-9C64-5F581540A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124200"/>
            <a:ext cx="2674425" cy="29972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5.2 Instruction Formats (29 of 31)</a:t>
            </a:r>
          </a:p>
        </p:txBody>
      </p:sp>
      <p:sp>
        <p:nvSpPr>
          <p:cNvPr id="76800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7772400" cy="4267200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Example: Given 8-bit instructions, is it possible to allow the following to be encoded?</a:t>
            </a:r>
          </a:p>
          <a:p>
            <a:pPr lvl="1"/>
            <a:r>
              <a:rPr lang="en-US" altLang="en-US" dirty="0"/>
              <a:t>3 instructions with two 3-bit operands</a:t>
            </a:r>
          </a:p>
          <a:p>
            <a:pPr lvl="1"/>
            <a:r>
              <a:rPr lang="en-US" altLang="en-US" dirty="0"/>
              <a:t>2 instructions with one 4-bit operand</a:t>
            </a:r>
          </a:p>
          <a:p>
            <a:pPr lvl="1"/>
            <a:r>
              <a:rPr lang="en-US" altLang="en-US" dirty="0"/>
              <a:t>4 instructions with one 3-bit operand</a:t>
            </a:r>
          </a:p>
          <a:p>
            <a:r>
              <a:rPr lang="en-US" altLang="en-US" dirty="0">
                <a:latin typeface="Arial"/>
                <a:cs typeface="Arial"/>
                <a:sym typeface="Symbol" pitchFamily="18" charset="2"/>
              </a:rPr>
              <a:t>We need:</a:t>
            </a:r>
          </a:p>
          <a:p>
            <a:pPr lvl="1"/>
            <a:r>
              <a:rPr lang="en-US" altLang="en-US" dirty="0">
                <a:latin typeface="Arial"/>
                <a:cs typeface="Arial"/>
              </a:rPr>
              <a:t>3 </a:t>
            </a:r>
            <a:r>
              <a:rPr lang="en-US" altLang="en-US" dirty="0">
                <a:latin typeface="Arial"/>
                <a:cs typeface="Arial"/>
                <a:sym typeface="Symbol" pitchFamily="18" charset="2"/>
              </a:rPr>
              <a:t></a:t>
            </a:r>
            <a:r>
              <a:rPr lang="en-US" altLang="en-US" dirty="0">
                <a:latin typeface="Arial"/>
                <a:cs typeface="Arial"/>
              </a:rPr>
              <a:t> 23 = 192 bits for the 3-bit operands</a:t>
            </a:r>
          </a:p>
          <a:p>
            <a:pPr lvl="1"/>
            <a:r>
              <a:rPr lang="en-US" altLang="en-US" dirty="0">
                <a:latin typeface="Arial"/>
                <a:cs typeface="Arial"/>
              </a:rPr>
              <a:t>2 </a:t>
            </a:r>
            <a:r>
              <a:rPr lang="en-US" altLang="en-US" dirty="0">
                <a:latin typeface="Arial"/>
                <a:cs typeface="Arial"/>
                <a:sym typeface="Symbol" pitchFamily="18" charset="2"/>
              </a:rPr>
              <a:t></a:t>
            </a:r>
            <a:r>
              <a:rPr lang="en-US" altLang="en-US" dirty="0">
                <a:latin typeface="Arial"/>
                <a:cs typeface="Arial"/>
              </a:rPr>
              <a:t> 24 = 32 bits for the 4-bit operands</a:t>
            </a:r>
          </a:p>
          <a:p>
            <a:pPr lvl="1"/>
            <a:r>
              <a:rPr lang="en-US" altLang="en-US" dirty="0">
                <a:latin typeface="Arial"/>
                <a:cs typeface="Arial"/>
              </a:rPr>
              <a:t>4 </a:t>
            </a:r>
            <a:r>
              <a:rPr lang="en-US" altLang="en-US" dirty="0">
                <a:latin typeface="Arial"/>
                <a:cs typeface="Arial"/>
                <a:sym typeface="Symbol" pitchFamily="18" charset="2"/>
              </a:rPr>
              <a:t></a:t>
            </a:r>
            <a:r>
              <a:rPr lang="en-US" altLang="en-US" dirty="0">
                <a:latin typeface="Arial"/>
                <a:cs typeface="Arial"/>
              </a:rPr>
              <a:t> 23 = 32 bits for the 3-bit operands</a:t>
            </a:r>
          </a:p>
          <a:p>
            <a:r>
              <a:rPr lang="en-US" altLang="en-US" dirty="0">
                <a:latin typeface="Arial"/>
                <a:cs typeface="Arial"/>
                <a:sym typeface="Symbol" pitchFamily="18" charset="2"/>
              </a:rPr>
              <a:t>Total: 256 bits.</a:t>
            </a:r>
            <a:endParaRPr lang="en-US" altLang="en-US" dirty="0">
              <a:latin typeface="Arial"/>
              <a:cs typeface="Arial"/>
            </a:endParaRPr>
          </a:p>
          <a:p>
            <a:endParaRPr lang="en-US" altLang="en-US" dirty="0">
              <a:latin typeface="Arial"/>
              <a:cs typeface="Arial"/>
              <a:sym typeface="Symbol" pitchFamily="18" charset="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5.2 Instruction Formats (30 of 31)</a:t>
            </a:r>
          </a:p>
        </p:txBody>
      </p:sp>
      <p:sp>
        <p:nvSpPr>
          <p:cNvPr id="7700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ym typeface="Symbol" pitchFamily="18" charset="2"/>
              </a:rPr>
              <a:t>With a total of 256 bits required, we can exactly encode our instruction set in 8 bits!</a:t>
            </a:r>
          </a:p>
          <a:p>
            <a:r>
              <a:rPr lang="en-US" altLang="en-US" dirty="0">
                <a:latin typeface="Arial"/>
                <a:cs typeface="Arial"/>
                <a:sym typeface="Symbol" pitchFamily="18" charset="2"/>
              </a:rPr>
              <a:t>We need:</a:t>
            </a:r>
          </a:p>
          <a:p>
            <a:pPr lvl="1"/>
            <a:r>
              <a:rPr lang="en-US" altLang="en-US" dirty="0">
                <a:latin typeface="Arial"/>
                <a:cs typeface="Arial"/>
              </a:rPr>
              <a:t>3 </a:t>
            </a:r>
            <a:r>
              <a:rPr lang="en-US" altLang="en-US" dirty="0">
                <a:latin typeface="Arial"/>
                <a:cs typeface="Arial"/>
                <a:sym typeface="Symbol" pitchFamily="18" charset="2"/>
              </a:rPr>
              <a:t></a:t>
            </a:r>
            <a:r>
              <a:rPr lang="en-US" altLang="en-US" dirty="0">
                <a:latin typeface="Arial"/>
                <a:cs typeface="Arial"/>
              </a:rPr>
              <a:t> 23 = 192 bits for the 3-bit operands</a:t>
            </a:r>
          </a:p>
          <a:p>
            <a:pPr lvl="1"/>
            <a:r>
              <a:rPr lang="en-US" altLang="en-US" dirty="0">
                <a:latin typeface="Arial"/>
                <a:cs typeface="Arial"/>
              </a:rPr>
              <a:t>2 </a:t>
            </a:r>
            <a:r>
              <a:rPr lang="en-US" altLang="en-US" dirty="0">
                <a:latin typeface="Arial"/>
                <a:cs typeface="Arial"/>
                <a:sym typeface="Symbol" pitchFamily="18" charset="2"/>
              </a:rPr>
              <a:t></a:t>
            </a:r>
            <a:r>
              <a:rPr lang="en-US" altLang="en-US" dirty="0">
                <a:latin typeface="Arial"/>
                <a:cs typeface="Arial"/>
              </a:rPr>
              <a:t> 24 = 32 bits for the 4-bit operands</a:t>
            </a:r>
          </a:p>
          <a:p>
            <a:pPr lvl="1"/>
            <a:r>
              <a:rPr lang="en-US" altLang="en-US" dirty="0">
                <a:latin typeface="Arial"/>
                <a:cs typeface="Arial"/>
              </a:rPr>
              <a:t>4 </a:t>
            </a:r>
            <a:r>
              <a:rPr lang="en-US" altLang="en-US" dirty="0">
                <a:latin typeface="Arial"/>
                <a:cs typeface="Arial"/>
                <a:sym typeface="Symbol" pitchFamily="18" charset="2"/>
              </a:rPr>
              <a:t></a:t>
            </a:r>
            <a:r>
              <a:rPr lang="en-US" altLang="en-US" dirty="0">
                <a:latin typeface="Arial"/>
                <a:cs typeface="Arial"/>
              </a:rPr>
              <a:t> 23 = 32 bits for the 3-bit operands</a:t>
            </a:r>
          </a:p>
          <a:p>
            <a:r>
              <a:rPr lang="en-US" altLang="en-US" dirty="0">
                <a:latin typeface="Arial"/>
                <a:cs typeface="Arial"/>
                <a:sym typeface="Symbol" pitchFamily="18" charset="2"/>
              </a:rPr>
              <a:t>Total: 256 bits.</a:t>
            </a:r>
            <a:endParaRPr lang="en-US" altLang="en-US" dirty="0">
              <a:latin typeface="Arial"/>
              <a:cs typeface="Arial"/>
            </a:endParaRPr>
          </a:p>
          <a:p>
            <a:endParaRPr lang="en-US" altLang="en-US" dirty="0">
              <a:latin typeface="Arial"/>
              <a:cs typeface="Arial"/>
              <a:sym typeface="Symbol" pitchFamily="18" charset="2"/>
            </a:endParaRPr>
          </a:p>
        </p:txBody>
      </p:sp>
      <p:sp>
        <p:nvSpPr>
          <p:cNvPr id="770060" name="Text Box 12"/>
          <p:cNvSpPr txBox="1">
            <a:spLocks noChangeArrowheads="1"/>
          </p:cNvSpPr>
          <p:nvPr/>
        </p:nvSpPr>
        <p:spPr bwMode="auto">
          <a:xfrm>
            <a:off x="1676400" y="5791200"/>
            <a:ext cx="5867400" cy="4270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en-US" sz="2200" b="1" baseline="0" dirty="0">
                <a:solidFill>
                  <a:srgbClr val="CC3300"/>
                </a:solidFill>
              </a:rPr>
              <a:t>One such encoding is shown on the next slide.</a:t>
            </a:r>
            <a:endParaRPr lang="en-US" altLang="en-US" baseline="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5.2 Instruction Formats (31 of 31)</a:t>
            </a:r>
          </a:p>
        </p:txBody>
      </p:sp>
      <p:pic>
        <p:nvPicPr>
          <p:cNvPr id="772109" name="Picture 13" descr="ex5-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24000"/>
            <a:ext cx="7267575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5.3 Instruction Types</a:t>
            </a:r>
          </a:p>
        </p:txBody>
      </p:sp>
      <p:sp>
        <p:nvSpPr>
          <p:cNvPr id="6891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Instructions fall into several broad categories that you should be familiar with:</a:t>
            </a:r>
          </a:p>
          <a:p>
            <a:pPr lvl="1"/>
            <a:r>
              <a:rPr lang="en-US" altLang="en-US" dirty="0"/>
              <a:t>Data movement.</a:t>
            </a:r>
          </a:p>
          <a:p>
            <a:pPr lvl="1"/>
            <a:r>
              <a:rPr lang="en-US" altLang="en-US" dirty="0"/>
              <a:t>Arithmetic.</a:t>
            </a:r>
          </a:p>
          <a:p>
            <a:pPr lvl="1"/>
            <a:r>
              <a:rPr lang="en-US" altLang="en-US" dirty="0"/>
              <a:t>Boolean.</a:t>
            </a:r>
          </a:p>
          <a:p>
            <a:pPr lvl="1"/>
            <a:r>
              <a:rPr lang="en-US" altLang="en-US" dirty="0"/>
              <a:t>Bit manipulation.</a:t>
            </a:r>
          </a:p>
          <a:p>
            <a:pPr lvl="1"/>
            <a:r>
              <a:rPr lang="en-US" altLang="en-US" dirty="0"/>
              <a:t>I/O.</a:t>
            </a:r>
          </a:p>
          <a:p>
            <a:pPr lvl="1"/>
            <a:r>
              <a:rPr lang="en-US" altLang="en-US" dirty="0"/>
              <a:t>Control transfer.</a:t>
            </a:r>
          </a:p>
          <a:p>
            <a:pPr lvl="1"/>
            <a:r>
              <a:rPr lang="en-US" altLang="en-US" dirty="0"/>
              <a:t>Special purpose.</a:t>
            </a:r>
          </a:p>
        </p:txBody>
      </p:sp>
      <p:sp>
        <p:nvSpPr>
          <p:cNvPr id="689157" name="Text Box 5"/>
          <p:cNvSpPr txBox="1">
            <a:spLocks noChangeArrowheads="1"/>
          </p:cNvSpPr>
          <p:nvPr/>
        </p:nvSpPr>
        <p:spPr bwMode="auto">
          <a:xfrm>
            <a:off x="5943600" y="4879538"/>
            <a:ext cx="2743200" cy="1292662"/>
          </a:xfrm>
          <a:prstGeom prst="rect">
            <a:avLst/>
          </a:prstGeom>
          <a:solidFill>
            <a:schemeClr val="bg1"/>
          </a:solidFill>
          <a:ln w="19050">
            <a:solidFill>
              <a:srgbClr val="CC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n-US" altLang="en-US" sz="2600" baseline="0" dirty="0">
                <a:solidFill>
                  <a:srgbClr val="000000"/>
                </a:solidFill>
                <a:latin typeface="Arial"/>
                <a:cs typeface="Arial"/>
              </a:rPr>
              <a:t>Can you think of some examples of each of these?</a:t>
            </a:r>
            <a:endParaRPr lang="en-US" altLang="en-US" baseline="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5.4 Addressing (1 of 6)</a:t>
            </a:r>
          </a:p>
        </p:txBody>
      </p:sp>
      <p:sp>
        <p:nvSpPr>
          <p:cNvPr id="6912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Addressing modes specify where an operand is located.</a:t>
            </a:r>
          </a:p>
          <a:p>
            <a:r>
              <a:rPr lang="en-US" altLang="en-US" dirty="0"/>
              <a:t>They can specify a constant, a register, or a memory location.</a:t>
            </a:r>
          </a:p>
          <a:p>
            <a:r>
              <a:rPr lang="en-US" altLang="en-US" dirty="0"/>
              <a:t>The actual location of an operand is its </a:t>
            </a:r>
            <a:r>
              <a:rPr lang="en-US" altLang="en-US" i="1" dirty="0"/>
              <a:t>effective address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Certain addressing modes allow us to determine the address of an operand dynamically.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5.4 Addressing (2 of 6)</a:t>
            </a:r>
          </a:p>
        </p:txBody>
      </p:sp>
      <p:sp>
        <p:nvSpPr>
          <p:cNvPr id="6932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i="1" dirty="0"/>
              <a:t>Immediate addressing </a:t>
            </a:r>
            <a:r>
              <a:rPr lang="en-US" altLang="en-US" dirty="0"/>
              <a:t>is where the data is part of the instruction.</a:t>
            </a:r>
          </a:p>
          <a:p>
            <a:r>
              <a:rPr lang="en-US" altLang="en-US" i="1" dirty="0"/>
              <a:t>Direct addressing </a:t>
            </a:r>
            <a:r>
              <a:rPr lang="en-US" altLang="en-US" dirty="0"/>
              <a:t>is where the address of the data is given in the instruction.</a:t>
            </a:r>
          </a:p>
          <a:p>
            <a:r>
              <a:rPr lang="en-US" altLang="en-US" i="1" dirty="0"/>
              <a:t>Register addressing </a:t>
            </a:r>
            <a:r>
              <a:rPr lang="en-US" altLang="en-US" dirty="0"/>
              <a:t>is where the data is located in a register.</a:t>
            </a:r>
          </a:p>
          <a:p>
            <a:r>
              <a:rPr lang="en-US" altLang="en-US" i="1" dirty="0"/>
              <a:t>Indirect addressing </a:t>
            </a:r>
            <a:r>
              <a:rPr lang="en-US" altLang="en-US" dirty="0"/>
              <a:t>gives the address of the address of the data in the instruction.</a:t>
            </a:r>
          </a:p>
          <a:p>
            <a:r>
              <a:rPr lang="en-US" altLang="en-US" i="1" dirty="0"/>
              <a:t>Register indirect addressing </a:t>
            </a:r>
            <a:r>
              <a:rPr lang="en-US" altLang="en-US" dirty="0"/>
              <a:t>uses a register to store the address of the address of the data.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5.4 Addressing (3 of 6)</a:t>
            </a:r>
          </a:p>
        </p:txBody>
      </p:sp>
      <p:sp>
        <p:nvSpPr>
          <p:cNvPr id="6952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i="1" dirty="0"/>
              <a:t>Indexed addressing </a:t>
            </a:r>
            <a:r>
              <a:rPr lang="en-US" altLang="en-US" dirty="0"/>
              <a:t>uses a register (implicitly or explicitly) as an offset, which is added to the address in the operand to determine the effective address of the data.</a:t>
            </a:r>
          </a:p>
          <a:p>
            <a:r>
              <a:rPr lang="en-US" altLang="en-US" i="1" dirty="0"/>
              <a:t>Based addressing </a:t>
            </a:r>
            <a:r>
              <a:rPr lang="en-US" altLang="en-US" dirty="0"/>
              <a:t>is similar except that a base register is used instead of an index register.</a:t>
            </a:r>
          </a:p>
          <a:p>
            <a:r>
              <a:rPr lang="en-US" altLang="en-US" dirty="0"/>
              <a:t>The difference between these two is that an index register holds an offset relative to the address given in the instruction, a base register holds a base address where the address field represents a displacement from this base.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5.4 Addressing (4 of 6)</a:t>
            </a:r>
          </a:p>
        </p:txBody>
      </p:sp>
      <p:sp>
        <p:nvSpPr>
          <p:cNvPr id="6973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In </a:t>
            </a:r>
            <a:r>
              <a:rPr lang="en-US" altLang="en-US" i="1" dirty="0"/>
              <a:t>stack addressing </a:t>
            </a:r>
            <a:r>
              <a:rPr lang="en-US" altLang="en-US" dirty="0"/>
              <a:t>the operand is assumed to be on top of the stack.</a:t>
            </a:r>
          </a:p>
          <a:p>
            <a:r>
              <a:rPr lang="en-US" altLang="en-US" dirty="0"/>
              <a:t>There are many variations to these addressing modes including:</a:t>
            </a:r>
          </a:p>
          <a:p>
            <a:pPr lvl="1"/>
            <a:r>
              <a:rPr lang="en-US" altLang="en-US" dirty="0"/>
              <a:t>Indirect indexed.</a:t>
            </a:r>
          </a:p>
          <a:p>
            <a:pPr lvl="1"/>
            <a:r>
              <a:rPr lang="en-US" altLang="en-US" dirty="0"/>
              <a:t>Base/offset.</a:t>
            </a:r>
          </a:p>
          <a:p>
            <a:pPr lvl="1"/>
            <a:r>
              <a:rPr lang="en-US" altLang="en-US" dirty="0"/>
              <a:t>Self-relative.</a:t>
            </a:r>
          </a:p>
          <a:p>
            <a:pPr lvl="1"/>
            <a:r>
              <a:rPr lang="en-US" altLang="en-US" dirty="0"/>
              <a:t>Auto increment</a:t>
            </a:r>
            <a:r>
              <a:rPr lang="en-US" dirty="0"/>
              <a:t>—</a:t>
            </a:r>
            <a:r>
              <a:rPr lang="en-US" altLang="en-US" dirty="0"/>
              <a:t>decrement.</a:t>
            </a:r>
          </a:p>
          <a:p>
            <a:r>
              <a:rPr lang="en-US" altLang="en-US" dirty="0"/>
              <a:t>We won’t cover these in detail.</a:t>
            </a:r>
          </a:p>
        </p:txBody>
      </p:sp>
      <p:sp>
        <p:nvSpPr>
          <p:cNvPr id="697348" name="Text Box 4"/>
          <p:cNvSpPr txBox="1">
            <a:spLocks noChangeArrowheads="1"/>
          </p:cNvSpPr>
          <p:nvPr/>
        </p:nvSpPr>
        <p:spPr bwMode="auto">
          <a:xfrm>
            <a:off x="762000" y="5893713"/>
            <a:ext cx="7772400" cy="4308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n-US" altLang="en-US" sz="2200" baseline="0" dirty="0">
                <a:solidFill>
                  <a:srgbClr val="000000"/>
                </a:solidFill>
                <a:latin typeface="Arial"/>
                <a:cs typeface="Arial"/>
              </a:rPr>
              <a:t>Let’s look at an example of the principal addressing modes.</a:t>
            </a:r>
            <a:endParaRPr lang="en-US" altLang="en-US" baseline="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5.2 Instruction Formats (1 of 31)</a:t>
            </a:r>
          </a:p>
        </p:txBody>
      </p:sp>
      <p:sp>
        <p:nvSpPr>
          <p:cNvPr id="650243" name="Rectangle 1027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Instruction sets are differentiated by the following:</a:t>
            </a:r>
          </a:p>
          <a:p>
            <a:pPr lvl="1"/>
            <a:r>
              <a:rPr lang="en-US" altLang="en-US" dirty="0"/>
              <a:t>Number of bits per instruction.</a:t>
            </a:r>
          </a:p>
          <a:p>
            <a:pPr lvl="1"/>
            <a:r>
              <a:rPr lang="en-US" altLang="en-US" dirty="0"/>
              <a:t>Stack-based or register-based.</a:t>
            </a:r>
          </a:p>
          <a:p>
            <a:pPr lvl="1"/>
            <a:r>
              <a:rPr lang="en-US" altLang="en-US" dirty="0"/>
              <a:t>Number of explicit operands per instruction.</a:t>
            </a:r>
          </a:p>
          <a:p>
            <a:pPr lvl="1"/>
            <a:r>
              <a:rPr lang="en-US" altLang="en-US" dirty="0"/>
              <a:t>Operand location.</a:t>
            </a:r>
          </a:p>
          <a:p>
            <a:pPr lvl="1"/>
            <a:r>
              <a:rPr lang="en-US" altLang="en-US" dirty="0"/>
              <a:t>Types of operations.</a:t>
            </a:r>
          </a:p>
          <a:p>
            <a:pPr lvl="1"/>
            <a:r>
              <a:rPr lang="en-US" altLang="en-US" dirty="0"/>
              <a:t>Type and size of operands.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5.4 Addressing (5 of 6)</a:t>
            </a:r>
          </a:p>
        </p:txBody>
      </p:sp>
      <p:sp>
        <p:nvSpPr>
          <p:cNvPr id="6993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For the instruction shown, what value is loaded into the accumulator for each addressing mode?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EE8B77-25F2-634B-AB9C-300EF387A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505200"/>
            <a:ext cx="5372100" cy="2540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5.4 Addressing (6 of 6)</a:t>
            </a:r>
          </a:p>
        </p:txBody>
      </p:sp>
      <p:sp>
        <p:nvSpPr>
          <p:cNvPr id="6993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For the instruction shown, what value is loaded into the accumulator for each addressing mode?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91AF1D-7125-F74A-972E-0AA3F18109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581400"/>
            <a:ext cx="53848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91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49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5.5 Instruction Pipelining (1 of 7)</a:t>
            </a:r>
          </a:p>
        </p:txBody>
      </p:sp>
      <p:sp>
        <p:nvSpPr>
          <p:cNvPr id="703492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Some CPUs divide the fetch-decode-execute cycle into smaller steps.</a:t>
            </a:r>
          </a:p>
          <a:p>
            <a:r>
              <a:rPr lang="en-US" altLang="en-US" dirty="0"/>
              <a:t>These smaller steps can often be executed in parallel to increase throughput.</a:t>
            </a:r>
          </a:p>
          <a:p>
            <a:r>
              <a:rPr lang="en-US" altLang="en-US" dirty="0"/>
              <a:t>Such parallel execution is called </a:t>
            </a:r>
            <a:r>
              <a:rPr lang="en-US" altLang="en-US" i="1" dirty="0"/>
              <a:t>instruction pipelining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Instruction pipelining provides for </a:t>
            </a:r>
            <a:r>
              <a:rPr lang="en-US" altLang="en-US" i="1" dirty="0"/>
              <a:t>instruction level parallelism </a:t>
            </a:r>
            <a:r>
              <a:rPr lang="en-US" altLang="en-US" dirty="0"/>
              <a:t>(ILP)</a:t>
            </a:r>
          </a:p>
        </p:txBody>
      </p:sp>
      <p:sp>
        <p:nvSpPr>
          <p:cNvPr id="703493" name="Text Box 5"/>
          <p:cNvSpPr txBox="1">
            <a:spLocks noChangeArrowheads="1"/>
          </p:cNvSpPr>
          <p:nvPr/>
        </p:nvSpPr>
        <p:spPr bwMode="auto">
          <a:xfrm>
            <a:off x="685800" y="5897562"/>
            <a:ext cx="7772400" cy="4270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en-US" sz="2200" baseline="0" dirty="0">
                <a:solidFill>
                  <a:srgbClr val="000000"/>
                </a:solidFill>
                <a:latin typeface="Arial"/>
                <a:cs typeface="Arial"/>
              </a:rPr>
              <a:t>The next slide shows an example of instruction pipelining.</a:t>
            </a:r>
            <a:endParaRPr lang="en-US" altLang="en-US" baseline="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543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5.5 Instruction Pipelining (2 of 7)</a:t>
            </a:r>
          </a:p>
        </p:txBody>
      </p:sp>
      <p:sp>
        <p:nvSpPr>
          <p:cNvPr id="7055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en-US" dirty="0"/>
              <a:t>Suppose a fetch-decode-execute cycle were broken into the following smaller steps: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altLang="en-US" dirty="0"/>
              <a:t>Fetch instruction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altLang="en-US" dirty="0"/>
              <a:t>Decode opcode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altLang="en-US" dirty="0"/>
              <a:t>Calculate effective address of operands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altLang="en-US" dirty="0"/>
              <a:t>Fetch operands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altLang="en-US" dirty="0"/>
              <a:t>Execute instruction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altLang="en-US" dirty="0"/>
              <a:t>Store result</a:t>
            </a:r>
          </a:p>
          <a:p>
            <a:r>
              <a:rPr lang="en-US" altLang="en-US" dirty="0"/>
              <a:t>Suppose we have a six-stage pipeline. S1 fetches the instruction, S2 decodes it, S3 determines the address of the operands, S4 fetches them, S5 executes the instruction, and S6 stores the result.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5.5 Instruction Pipelining (3 of 7)</a:t>
            </a:r>
          </a:p>
        </p:txBody>
      </p:sp>
      <p:sp>
        <p:nvSpPr>
          <p:cNvPr id="7075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For every clock cycle, one small step is carried out, and the stages are overlapped.</a:t>
            </a:r>
          </a:p>
        </p:txBody>
      </p:sp>
      <p:sp>
        <p:nvSpPr>
          <p:cNvPr id="707588" name="Text Box 4"/>
          <p:cNvSpPr txBox="1">
            <a:spLocks noChangeArrowheads="1"/>
          </p:cNvSpPr>
          <p:nvPr/>
        </p:nvSpPr>
        <p:spPr bwMode="auto">
          <a:xfrm>
            <a:off x="1447800" y="4800600"/>
            <a:ext cx="6477000" cy="1353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0"/>
              </a:spcBef>
              <a:tabLst>
                <a:tab pos="342265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tabLst>
                <a:tab pos="342265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tabLst>
                <a:tab pos="342265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tabLst>
                <a:tab pos="342265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tabLst>
                <a:tab pos="342265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342265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342265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342265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342265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85000"/>
              </a:lnSpc>
              <a:spcBef>
                <a:spcPct val="10000"/>
              </a:spcBef>
            </a:pPr>
            <a:r>
              <a:rPr lang="en-US" altLang="en-US" sz="2200" baseline="0" dirty="0">
                <a:latin typeface="Arial"/>
                <a:cs typeface="Arial"/>
              </a:rPr>
              <a:t>S1. Fetch instruction.	S4. Fetch operands.</a:t>
            </a:r>
          </a:p>
          <a:p>
            <a:pPr>
              <a:lnSpc>
                <a:spcPct val="85000"/>
              </a:lnSpc>
              <a:spcBef>
                <a:spcPct val="10000"/>
              </a:spcBef>
            </a:pPr>
            <a:r>
              <a:rPr lang="en-US" altLang="en-US" sz="2200" baseline="0" dirty="0">
                <a:latin typeface="Arial"/>
                <a:cs typeface="Arial"/>
              </a:rPr>
              <a:t>S2. Decode opcode.	S5. Execute.</a:t>
            </a:r>
          </a:p>
          <a:p>
            <a:pPr>
              <a:lnSpc>
                <a:spcPct val="85000"/>
              </a:lnSpc>
              <a:spcBef>
                <a:spcPct val="10000"/>
              </a:spcBef>
            </a:pPr>
            <a:r>
              <a:rPr lang="en-US" altLang="en-US" sz="2200" baseline="0" dirty="0">
                <a:latin typeface="Arial"/>
                <a:cs typeface="Arial"/>
              </a:rPr>
              <a:t>S3. Calculate effective	S6. Store result.</a:t>
            </a:r>
          </a:p>
          <a:p>
            <a:pPr>
              <a:lnSpc>
                <a:spcPct val="85000"/>
              </a:lnSpc>
              <a:spcBef>
                <a:spcPct val="10000"/>
              </a:spcBef>
            </a:pPr>
            <a:r>
              <a:rPr lang="en-US" altLang="en-US" sz="2200" baseline="0" dirty="0">
                <a:latin typeface="Arial"/>
                <a:cs typeface="Arial"/>
              </a:rPr>
              <a:t>      address of operands.</a:t>
            </a:r>
            <a:endParaRPr lang="en-US" altLang="en-US" sz="2200" dirty="0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509188-6F34-144C-BDC4-1E55447E8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200400"/>
            <a:ext cx="2624583" cy="14478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635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E4F5FF"/>
                </a:solidFill>
              </a14:hiddenFill>
            </a:ext>
          </a:extLst>
        </p:spPr>
        <p:txBody>
          <a:bodyPr>
            <a:normAutofit lnSpcReduction="10000"/>
          </a:bodyPr>
          <a:lstStyle/>
          <a:p>
            <a:pPr marL="334963" indent="-334963">
              <a:spcBef>
                <a:spcPct val="10000"/>
              </a:spcBef>
            </a:pPr>
            <a:r>
              <a:rPr lang="en-US" altLang="en-US" sz="2600" dirty="0"/>
              <a:t>The theoretical speedup offered by a pipeline can be determined as follows:</a:t>
            </a:r>
          </a:p>
          <a:p>
            <a:pPr marL="735013" lvl="1" indent="-334963">
              <a:spcBef>
                <a:spcPct val="10000"/>
              </a:spcBef>
            </a:pPr>
            <a:r>
              <a:rPr lang="en-US" altLang="en-US" sz="2400" dirty="0"/>
              <a:t>Let </a:t>
            </a:r>
            <a:r>
              <a:rPr lang="en-US" altLang="en-US" sz="2400" i="1" dirty="0"/>
              <a:t>t</a:t>
            </a:r>
            <a:r>
              <a:rPr lang="en-US" altLang="en-US" sz="2400" i="1" baseline="-25000" dirty="0"/>
              <a:t>p</a:t>
            </a:r>
            <a:r>
              <a:rPr lang="en-US" altLang="en-US" sz="2400" dirty="0"/>
              <a:t> be the time per stage. Each instruction represents a task, </a:t>
            </a:r>
            <a:r>
              <a:rPr lang="en-US" altLang="en-US" sz="2400" i="1" dirty="0"/>
              <a:t>T</a:t>
            </a:r>
            <a:r>
              <a:rPr lang="en-US" altLang="en-US" sz="2400" dirty="0"/>
              <a:t>, in the pipeline.</a:t>
            </a:r>
          </a:p>
          <a:p>
            <a:pPr marL="735013" lvl="1" indent="-334963">
              <a:spcBef>
                <a:spcPct val="10000"/>
              </a:spcBef>
            </a:pPr>
            <a:r>
              <a:rPr lang="en-US" altLang="en-US" sz="2400" dirty="0"/>
              <a:t>The first task (instruction) requires </a:t>
            </a:r>
            <a:r>
              <a:rPr lang="en-US" altLang="en-US" sz="2400" i="1" dirty="0"/>
              <a:t>k</a:t>
            </a:r>
            <a:r>
              <a:rPr lang="en-US" altLang="en-US" sz="2400" dirty="0"/>
              <a:t> </a:t>
            </a:r>
            <a:r>
              <a:rPr lang="en-US" altLang="en-US" sz="2400" dirty="0">
                <a:sym typeface="Symbol" pitchFamily="18" charset="2"/>
              </a:rPr>
              <a:t></a:t>
            </a:r>
            <a:r>
              <a:rPr lang="en-US" altLang="en-US" sz="2400" dirty="0"/>
              <a:t> </a:t>
            </a:r>
            <a:r>
              <a:rPr lang="en-US" altLang="en-US" sz="2400" i="1" dirty="0"/>
              <a:t>t</a:t>
            </a:r>
            <a:r>
              <a:rPr lang="en-US" altLang="en-US" sz="2400" i="1" baseline="-25000" dirty="0"/>
              <a:t>p</a:t>
            </a:r>
            <a:r>
              <a:rPr lang="en-US" altLang="en-US" sz="2400" dirty="0"/>
              <a:t> time to complete in a </a:t>
            </a:r>
            <a:r>
              <a:rPr lang="en-US" altLang="en-US" sz="2400" i="1" dirty="0"/>
              <a:t>k</a:t>
            </a:r>
            <a:r>
              <a:rPr lang="en-US" altLang="en-US" sz="2400" dirty="0"/>
              <a:t>-stage pipeline. The remaining (</a:t>
            </a:r>
            <a:r>
              <a:rPr lang="en-US" altLang="en-US" sz="2400" i="1" dirty="0"/>
              <a:t>n</a:t>
            </a:r>
            <a:r>
              <a:rPr lang="en-US" altLang="en-US" sz="2400" dirty="0"/>
              <a:t> </a:t>
            </a:r>
            <a:r>
              <a:rPr lang="en-US" sz="2400" dirty="0"/>
              <a:t>–</a:t>
            </a:r>
            <a:r>
              <a:rPr lang="en-US" altLang="en-US" sz="2400" dirty="0"/>
              <a:t> 1) tasks emerge from the pipeline one per cycle. So the total time to complete the remaining tasks is (</a:t>
            </a:r>
            <a:r>
              <a:rPr lang="en-US" altLang="en-US" sz="2400" i="1" dirty="0"/>
              <a:t>n</a:t>
            </a:r>
            <a:r>
              <a:rPr lang="en-US" altLang="en-US" sz="2400" dirty="0"/>
              <a:t> </a:t>
            </a:r>
            <a:r>
              <a:rPr lang="en-US" sz="2400" dirty="0"/>
              <a:t>–</a:t>
            </a:r>
            <a:r>
              <a:rPr lang="en-US" altLang="en-US" sz="2400" dirty="0"/>
              <a:t> 1)</a:t>
            </a:r>
            <a:r>
              <a:rPr lang="en-US" altLang="en-US" sz="2400" i="1" dirty="0"/>
              <a:t>t</a:t>
            </a:r>
            <a:r>
              <a:rPr lang="en-US" altLang="en-US" sz="2400" i="1" baseline="-25000" dirty="0"/>
              <a:t>p</a:t>
            </a:r>
            <a:r>
              <a:rPr lang="en-US" altLang="en-US" sz="2400" i="1" dirty="0"/>
              <a:t>.</a:t>
            </a:r>
          </a:p>
          <a:p>
            <a:pPr marL="735013" lvl="1" indent="-334963">
              <a:spcBef>
                <a:spcPct val="10000"/>
              </a:spcBef>
            </a:pPr>
            <a:r>
              <a:rPr lang="en-US" altLang="en-US" sz="2400" dirty="0"/>
              <a:t>Thus, to complete </a:t>
            </a:r>
            <a:r>
              <a:rPr lang="en-US" altLang="en-US" sz="2400" i="1" dirty="0"/>
              <a:t>n</a:t>
            </a:r>
            <a:r>
              <a:rPr lang="en-US" altLang="en-US" sz="2400" dirty="0"/>
              <a:t> tasks using a </a:t>
            </a:r>
            <a:r>
              <a:rPr lang="en-US" altLang="en-US" sz="2400" i="1" dirty="0"/>
              <a:t>k</a:t>
            </a:r>
            <a:r>
              <a:rPr lang="en-US" altLang="en-US" sz="2400" dirty="0"/>
              <a:t>-stage pipeline requires:</a:t>
            </a:r>
          </a:p>
          <a:p>
            <a:pPr marL="681038" lvl="1" indent="6350">
              <a:lnSpc>
                <a:spcPct val="115000"/>
              </a:lnSpc>
              <a:spcBef>
                <a:spcPct val="10000"/>
              </a:spcBef>
              <a:buFontTx/>
              <a:buNone/>
            </a:pPr>
            <a:r>
              <a:rPr lang="en-US" altLang="en-US" sz="2400" dirty="0"/>
              <a:t>		(</a:t>
            </a:r>
            <a:r>
              <a:rPr lang="en-US" altLang="en-US" sz="2400" i="1" dirty="0"/>
              <a:t>k</a:t>
            </a:r>
            <a:r>
              <a:rPr lang="en-US" altLang="en-US" sz="2400" dirty="0"/>
              <a:t> </a:t>
            </a:r>
            <a:r>
              <a:rPr lang="en-US" altLang="en-US" sz="2400" dirty="0">
                <a:sym typeface="Symbol" pitchFamily="18" charset="2"/>
              </a:rPr>
              <a:t></a:t>
            </a:r>
            <a:r>
              <a:rPr lang="en-US" altLang="en-US" sz="2400" dirty="0"/>
              <a:t> </a:t>
            </a:r>
            <a:r>
              <a:rPr lang="en-US" altLang="en-US" sz="2400" i="1" dirty="0"/>
              <a:t>t</a:t>
            </a:r>
            <a:r>
              <a:rPr lang="en-US" altLang="en-US" sz="2400" i="1" baseline="-25000" dirty="0"/>
              <a:t>p</a:t>
            </a:r>
            <a:r>
              <a:rPr lang="en-US" altLang="en-US" sz="2400" dirty="0"/>
              <a:t>) + (</a:t>
            </a:r>
            <a:r>
              <a:rPr lang="en-US" altLang="en-US" sz="2400" i="1" dirty="0"/>
              <a:t>n </a:t>
            </a:r>
            <a:r>
              <a:rPr lang="en-US" sz="2400" dirty="0"/>
              <a:t>–</a:t>
            </a:r>
            <a:r>
              <a:rPr lang="en-US" altLang="en-US" sz="2400" dirty="0"/>
              <a:t> 1)</a:t>
            </a:r>
            <a:r>
              <a:rPr lang="en-US" altLang="en-US" sz="2400" i="1" dirty="0"/>
              <a:t>t</a:t>
            </a:r>
            <a:r>
              <a:rPr lang="en-US" altLang="en-US" sz="2400" i="1" baseline="-25000" dirty="0"/>
              <a:t>p</a:t>
            </a:r>
            <a:r>
              <a:rPr lang="en-US" altLang="en-US" sz="2400" dirty="0"/>
              <a:t> = (</a:t>
            </a:r>
            <a:r>
              <a:rPr lang="en-US" altLang="en-US" sz="2400" i="1" dirty="0"/>
              <a:t>k</a:t>
            </a:r>
            <a:r>
              <a:rPr lang="en-US" altLang="en-US" sz="2400" dirty="0"/>
              <a:t> + </a:t>
            </a:r>
            <a:r>
              <a:rPr lang="en-US" altLang="en-US" sz="2400" i="1" dirty="0"/>
              <a:t>n</a:t>
            </a:r>
            <a:r>
              <a:rPr lang="en-US" altLang="en-US" sz="2400" dirty="0"/>
              <a:t> </a:t>
            </a:r>
            <a:r>
              <a:rPr lang="en-US" sz="2400" dirty="0"/>
              <a:t>–</a:t>
            </a:r>
            <a:r>
              <a:rPr lang="en-US" altLang="en-US" sz="2400" dirty="0"/>
              <a:t> 1)</a:t>
            </a:r>
            <a:r>
              <a:rPr lang="en-US" altLang="en-US" sz="2400" i="1" dirty="0"/>
              <a:t>t</a:t>
            </a:r>
            <a:r>
              <a:rPr lang="en-US" altLang="en-US" sz="2400" i="1" baseline="-25000" dirty="0"/>
              <a:t>p</a:t>
            </a:r>
            <a:r>
              <a:rPr lang="en-US" altLang="en-US" sz="2400" dirty="0"/>
              <a:t>.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0A7F6C1-66BE-9A42-B3B5-7F93B09BAB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5.5 Instruction Pipelining (4 of 7)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5.5 Instruction Pipelining (5 of 7)</a:t>
            </a:r>
          </a:p>
        </p:txBody>
      </p:sp>
      <p:sp>
        <p:nvSpPr>
          <p:cNvPr id="71168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7772400" cy="3352800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dirty="0"/>
              <a:t>If we take the time required to complete</a:t>
            </a:r>
            <a:r>
              <a:rPr lang="en-US" altLang="en-US" i="1" dirty="0"/>
              <a:t> n </a:t>
            </a:r>
            <a:r>
              <a:rPr lang="en-US" altLang="en-US" dirty="0"/>
              <a:t>tasks without a pipeline and divide it by the time it takes to complete n tasks using a pipeline, we find: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If we take the limit as n approaches infinity, </a:t>
            </a:r>
            <a:br>
              <a:rPr lang="en-US" altLang="en-US" dirty="0"/>
            </a:br>
            <a:r>
              <a:rPr lang="en-US" altLang="en-US" dirty="0"/>
              <a:t>(</a:t>
            </a:r>
            <a:r>
              <a:rPr lang="en-US" altLang="en-US" i="1" dirty="0"/>
              <a:t>k </a:t>
            </a:r>
            <a:r>
              <a:rPr lang="en-US" altLang="en-US" dirty="0"/>
              <a:t>+ </a:t>
            </a:r>
            <a:r>
              <a:rPr lang="en-US" altLang="en-US" i="1" dirty="0"/>
              <a:t>n</a:t>
            </a:r>
            <a:r>
              <a:rPr lang="en-US" altLang="en-US" dirty="0"/>
              <a:t> </a:t>
            </a:r>
            <a:r>
              <a:rPr lang="en-US" dirty="0"/>
              <a:t>– </a:t>
            </a:r>
            <a:r>
              <a:rPr lang="en-US" altLang="en-US" dirty="0"/>
              <a:t> 1) approaches </a:t>
            </a:r>
            <a:r>
              <a:rPr lang="en-US" altLang="en-US" i="1" dirty="0"/>
              <a:t>n</a:t>
            </a:r>
            <a:r>
              <a:rPr lang="en-US" altLang="en-US" dirty="0"/>
              <a:t>, which results in a theoretical speedup of:</a:t>
            </a:r>
          </a:p>
        </p:txBody>
      </p:sp>
      <p:pic>
        <p:nvPicPr>
          <p:cNvPr id="711685" name="Picture 5" descr="s2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5105400"/>
            <a:ext cx="4070350" cy="108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11686" name="Picture 6" descr="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048000"/>
            <a:ext cx="4419600" cy="100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5.5 Instruction Pipelining (6 of 7)</a:t>
            </a:r>
          </a:p>
        </p:txBody>
      </p:sp>
      <p:sp>
        <p:nvSpPr>
          <p:cNvPr id="7137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Our neat equations take a number of things for granted.</a:t>
            </a:r>
          </a:p>
          <a:p>
            <a:r>
              <a:rPr lang="en-US" altLang="en-US" dirty="0"/>
              <a:t>First, we have to assume that the architecture supports fetching instructions and data in parallel.</a:t>
            </a:r>
          </a:p>
          <a:p>
            <a:r>
              <a:rPr lang="en-US" altLang="en-US" dirty="0"/>
              <a:t>Second, we assume that the pipeline can be kept filled at all times. This is not always the case. Pipeline </a:t>
            </a:r>
            <a:r>
              <a:rPr lang="en-US" altLang="en-US" i="1" dirty="0"/>
              <a:t>hazards</a:t>
            </a:r>
            <a:r>
              <a:rPr lang="en-US" altLang="en-US" dirty="0"/>
              <a:t> arise that cause pipeline conflicts and stalls.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5.5 Instruction Pipelining (7 of 7)</a:t>
            </a:r>
          </a:p>
        </p:txBody>
      </p:sp>
      <p:sp>
        <p:nvSpPr>
          <p:cNvPr id="7157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An instruction pipeline may stall, or be flushed for any of the following reasons:</a:t>
            </a:r>
          </a:p>
          <a:p>
            <a:pPr lvl="1"/>
            <a:r>
              <a:rPr lang="en-US" altLang="en-US" dirty="0"/>
              <a:t> Resource conflicts.</a:t>
            </a:r>
          </a:p>
          <a:p>
            <a:pPr lvl="1"/>
            <a:r>
              <a:rPr lang="en-US" altLang="en-US" dirty="0"/>
              <a:t> Data dependencies.</a:t>
            </a:r>
          </a:p>
          <a:p>
            <a:pPr lvl="1"/>
            <a:r>
              <a:rPr lang="en-US" altLang="en-US" dirty="0"/>
              <a:t> Conditional branching.</a:t>
            </a:r>
          </a:p>
          <a:p>
            <a:r>
              <a:rPr lang="en-US" altLang="en-US" dirty="0"/>
              <a:t>Measures can be taken at the software level as well as at the hardware level to reduce the effects of these hazards, but they cannot be totally eliminated.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8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5.6 Real-World Examples of ISAs </a:t>
            </a:r>
            <a:br>
              <a:rPr lang="en-US" altLang="en-US" dirty="0"/>
            </a:br>
            <a:r>
              <a:rPr lang="en-US" altLang="en-US" dirty="0"/>
              <a:t>(1 of 10)</a:t>
            </a:r>
          </a:p>
        </p:txBody>
      </p:sp>
      <p:sp>
        <p:nvSpPr>
          <p:cNvPr id="7178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en-US" dirty="0"/>
              <a:t>We return briefly to the Intel and MIPS architectures from the last chapter, using some of the ideas introduced in this chapter.</a:t>
            </a:r>
          </a:p>
          <a:p>
            <a:r>
              <a:rPr lang="en-US" altLang="en-US" dirty="0"/>
              <a:t>Intel introduced pipelining to their processor line with its Pentium chip.</a:t>
            </a:r>
          </a:p>
          <a:p>
            <a:r>
              <a:rPr lang="en-US" altLang="en-US" dirty="0"/>
              <a:t>The first Pentium had two 5-stage pipelines. Each subsequent Pentium processor had a longer pipeline than its predecessor with the Pentium IV having a 24-stage pipeline.</a:t>
            </a:r>
          </a:p>
          <a:p>
            <a:r>
              <a:rPr lang="en-US" altLang="en-US" dirty="0"/>
              <a:t>The Itanium (IA-64) has only a 10-stage pipeline.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5.2 Instruction Formats (2 of 31)</a:t>
            </a:r>
          </a:p>
        </p:txBody>
      </p:sp>
      <p:sp>
        <p:nvSpPr>
          <p:cNvPr id="65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Instruction set architectures are measured according to:</a:t>
            </a:r>
          </a:p>
          <a:p>
            <a:pPr lvl="1"/>
            <a:r>
              <a:rPr lang="en-US" altLang="en-US" dirty="0"/>
              <a:t>Main memory space occupied by a program.</a:t>
            </a:r>
          </a:p>
          <a:p>
            <a:pPr lvl="1"/>
            <a:r>
              <a:rPr lang="en-US" altLang="en-US" dirty="0"/>
              <a:t>Instruction complexity.</a:t>
            </a:r>
          </a:p>
          <a:p>
            <a:pPr lvl="1"/>
            <a:r>
              <a:rPr lang="en-US" altLang="en-US" dirty="0"/>
              <a:t>Instruction length (in bits).</a:t>
            </a:r>
          </a:p>
          <a:p>
            <a:pPr lvl="1"/>
            <a:r>
              <a:rPr lang="en-US" altLang="en-US" dirty="0"/>
              <a:t>Total number of instructions in the instruction set.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8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5.6 Real-World Examples of ISAs </a:t>
            </a:r>
            <a:br>
              <a:rPr lang="en-US" altLang="en-US" dirty="0"/>
            </a:br>
            <a:r>
              <a:rPr lang="en-US" altLang="en-US" dirty="0"/>
              <a:t>(2 of 10)</a:t>
            </a:r>
          </a:p>
        </p:txBody>
      </p:sp>
      <p:sp>
        <p:nvSpPr>
          <p:cNvPr id="7198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dirty="0"/>
              <a:t>Intel processors support a wide array of addressing modes.</a:t>
            </a:r>
          </a:p>
          <a:p>
            <a:r>
              <a:rPr lang="en-US" altLang="en-US" dirty="0"/>
              <a:t>The original 8086 provided 17 ways to address memory, most of them variants on the methods presented in this chapter.</a:t>
            </a:r>
          </a:p>
          <a:p>
            <a:r>
              <a:rPr lang="en-US" altLang="en-US" dirty="0"/>
              <a:t>Owing to their need for backward compatibility, the Pentium chips also support these 17 addressing modes.</a:t>
            </a:r>
          </a:p>
          <a:p>
            <a:r>
              <a:rPr lang="en-US" altLang="en-US" dirty="0"/>
              <a:t>The Itanium, having a RISC core, supports only one: register indirect addressing with optional post increment.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9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5.6 Real-World Examples of ISAs </a:t>
            </a:r>
            <a:br>
              <a:rPr lang="en-US" altLang="en-US" dirty="0"/>
            </a:br>
            <a:r>
              <a:rPr lang="en-US" altLang="en-US" dirty="0"/>
              <a:t>(3 of 10)</a:t>
            </a:r>
          </a:p>
        </p:txBody>
      </p:sp>
      <p:sp>
        <p:nvSpPr>
          <p:cNvPr id="7219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MIPS was an acronym for </a:t>
            </a:r>
            <a:r>
              <a:rPr lang="en-US" altLang="en-US" i="1" dirty="0"/>
              <a:t>Microprocessor Without Interlocked Pipeline </a:t>
            </a:r>
            <a:r>
              <a:rPr lang="en-US" altLang="en-US" dirty="0"/>
              <a:t>Stages.</a:t>
            </a:r>
          </a:p>
          <a:p>
            <a:r>
              <a:rPr lang="en-US" altLang="en-US" dirty="0"/>
              <a:t>The architecture is little endian and word-addressable with three-address, fixed-length instructions.</a:t>
            </a:r>
          </a:p>
          <a:p>
            <a:r>
              <a:rPr lang="en-US" altLang="en-US" dirty="0"/>
              <a:t>Like Intel, the pipeline size of the MIPS processors has grown: The R2000 and R3000 have five-stage pipelines.; the R4000 and R4400 have 8-stage pipelines.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5.6 Real-World Examples of ISAs </a:t>
            </a:r>
            <a:br>
              <a:rPr lang="en-US" altLang="en-US" dirty="0"/>
            </a:br>
            <a:r>
              <a:rPr lang="en-US" altLang="en-US" dirty="0"/>
              <a:t>(4 of 10)</a:t>
            </a:r>
          </a:p>
        </p:txBody>
      </p:sp>
      <p:sp>
        <p:nvSpPr>
          <p:cNvPr id="7260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en-US" dirty="0"/>
              <a:t>The R10000 has three pipelines: A five-stage pipeline for integer instructions, a seven-stage pipeline for floating-point instructions, and a six-state pipeline for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LOAD/STORE </a:t>
            </a:r>
            <a:r>
              <a:rPr lang="en-US" altLang="en-US" dirty="0"/>
              <a:t>instructions. </a:t>
            </a:r>
          </a:p>
          <a:p>
            <a:r>
              <a:rPr lang="en-US" altLang="en-US" dirty="0"/>
              <a:t>In all MIPS ISAs, only the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LOAD</a:t>
            </a:r>
            <a:r>
              <a:rPr lang="en-US" altLang="en-US" dirty="0"/>
              <a:t> and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STORE</a:t>
            </a:r>
            <a:r>
              <a:rPr lang="en-US" altLang="en-US" dirty="0"/>
              <a:t> instructions can access memory.</a:t>
            </a:r>
          </a:p>
          <a:p>
            <a:r>
              <a:rPr lang="en-US" altLang="en-US" dirty="0"/>
              <a:t>The ISA uses only base addressing mode.</a:t>
            </a:r>
          </a:p>
          <a:p>
            <a:r>
              <a:rPr lang="en-US" altLang="en-US" dirty="0"/>
              <a:t>The assembler accommodates programmers who need to use immediate, register, direct, indirect register, base, or indexed addressing modes.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9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5.6 Real-World Examples of ISAs </a:t>
            </a:r>
            <a:br>
              <a:rPr lang="en-US" altLang="en-US" dirty="0"/>
            </a:br>
            <a:r>
              <a:rPr lang="en-US" altLang="en-US" dirty="0"/>
              <a:t>(5 of 10)</a:t>
            </a:r>
          </a:p>
        </p:txBody>
      </p:sp>
      <p:sp>
        <p:nvSpPr>
          <p:cNvPr id="7239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en-US" dirty="0"/>
              <a:t>The Java programming language is an interpreted language that runs in a software machine called the </a:t>
            </a:r>
            <a:r>
              <a:rPr lang="en-US" altLang="en-US" i="1" dirty="0"/>
              <a:t>Java Virtual Machine </a:t>
            </a:r>
            <a:r>
              <a:rPr lang="en-US" altLang="en-US" dirty="0"/>
              <a:t>(JVM).</a:t>
            </a:r>
          </a:p>
          <a:p>
            <a:r>
              <a:rPr lang="en-US" altLang="en-US" dirty="0"/>
              <a:t>A JVM is written in a native language for a wide array of processors, including MIPS and Intel.</a:t>
            </a:r>
          </a:p>
          <a:p>
            <a:r>
              <a:rPr lang="en-US" altLang="en-US" dirty="0"/>
              <a:t>Like a real machine, the JVM has an ISA all of its own, called </a:t>
            </a:r>
            <a:r>
              <a:rPr lang="en-US" altLang="en-US" i="1" dirty="0"/>
              <a:t>bytecode</a:t>
            </a:r>
            <a:r>
              <a:rPr lang="en-US" altLang="en-US" dirty="0"/>
              <a:t>. This ISA was designed to be compatible with the architecture of any machine on which the JVM is running.</a:t>
            </a:r>
          </a:p>
        </p:txBody>
      </p:sp>
      <p:sp>
        <p:nvSpPr>
          <p:cNvPr id="723972" name="Text Box 4"/>
          <p:cNvSpPr txBox="1">
            <a:spLocks noChangeArrowheads="1"/>
          </p:cNvSpPr>
          <p:nvPr/>
        </p:nvSpPr>
        <p:spPr bwMode="auto">
          <a:xfrm>
            <a:off x="1600200" y="5867400"/>
            <a:ext cx="5943600" cy="4270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en-US" sz="2200" b="1" baseline="0" dirty="0">
                <a:solidFill>
                  <a:srgbClr val="CC3300"/>
                </a:solidFill>
              </a:rPr>
              <a:t>The next slide shows how the pieces fit together.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072" name="Rectangle 8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5.6 Real-World Examples of ISAs </a:t>
            </a:r>
            <a:br>
              <a:rPr lang="en-US" altLang="en-US" dirty="0"/>
            </a:br>
            <a:r>
              <a:rPr lang="en-US" altLang="en-US" dirty="0"/>
              <a:t>(6 of 10)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95D160-1C2D-944D-B0A2-1E118CD693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133600"/>
            <a:ext cx="5858753" cy="37592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1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5.6 Real-World Examples of ISAs </a:t>
            </a:r>
            <a:br>
              <a:rPr lang="en-US" altLang="en-US" dirty="0"/>
            </a:br>
            <a:r>
              <a:rPr lang="en-US" altLang="en-US" dirty="0"/>
              <a:t>(7 of 10)</a:t>
            </a:r>
          </a:p>
        </p:txBody>
      </p:sp>
      <p:sp>
        <p:nvSpPr>
          <p:cNvPr id="7311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Java bytecode is a stack-based language.</a:t>
            </a:r>
          </a:p>
          <a:p>
            <a:r>
              <a:rPr lang="en-US" altLang="en-US" dirty="0"/>
              <a:t>Most instructions are zero address instructions.</a:t>
            </a:r>
          </a:p>
          <a:p>
            <a:r>
              <a:rPr lang="en-US" altLang="en-US" dirty="0"/>
              <a:t>The JVM has four registers that provide access to five regions of main memory.</a:t>
            </a:r>
          </a:p>
          <a:p>
            <a:r>
              <a:rPr lang="en-US" altLang="en-US" dirty="0"/>
              <a:t>All references to memory are offsets from these registers. Java uses no pointers or absolute memory references.</a:t>
            </a:r>
          </a:p>
          <a:p>
            <a:r>
              <a:rPr lang="en-US" altLang="en-US" dirty="0"/>
              <a:t>Java was designed for platform interoperability, not performance!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1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5.6 Real-World Examples of ISAs </a:t>
            </a:r>
            <a:br>
              <a:rPr lang="en-US" altLang="en-US" dirty="0"/>
            </a:br>
            <a:r>
              <a:rPr lang="en-US" altLang="en-US" dirty="0"/>
              <a:t>(8 of 10)</a:t>
            </a:r>
          </a:p>
        </p:txBody>
      </p:sp>
      <p:sp>
        <p:nvSpPr>
          <p:cNvPr id="7311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dirty="0"/>
              <a:t>You may not have heard of ARM but most likely use an ARM processor every day. It is the most widely used 32-bit instruction architecture:</a:t>
            </a:r>
          </a:p>
          <a:p>
            <a:pPr lvl="1"/>
            <a:r>
              <a:rPr lang="en-US" altLang="en-US" dirty="0"/>
              <a:t>95%+ of smartphones,</a:t>
            </a:r>
          </a:p>
          <a:p>
            <a:pPr lvl="1"/>
            <a:r>
              <a:rPr lang="en-US" altLang="en-US" dirty="0"/>
              <a:t>80%+ of digital cameras</a:t>
            </a:r>
          </a:p>
          <a:p>
            <a:pPr lvl="1"/>
            <a:r>
              <a:rPr lang="en-US" altLang="en-US" dirty="0"/>
              <a:t>40%+ of all digital television sets</a:t>
            </a:r>
          </a:p>
          <a:p>
            <a:r>
              <a:rPr lang="en-US" altLang="en-US" dirty="0"/>
              <a:t>Founded in 1990, by Apple and others, ARM (Advanced RISC Machine) is now a British firm, ARM Holdings.</a:t>
            </a:r>
          </a:p>
          <a:p>
            <a:r>
              <a:rPr lang="en-US" altLang="en-US" dirty="0"/>
              <a:t>ARM Holdings does not manufacture these processors; it sells licenses to manufacture.</a:t>
            </a:r>
          </a:p>
        </p:txBody>
      </p:sp>
    </p:spTree>
    <p:extLst>
      <p:ext uri="{BB962C8B-B14F-4D97-AF65-F5344CB8AC3E}">
        <p14:creationId xmlns:p14="http://schemas.microsoft.com/office/powerpoint/2010/main" val="1302205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1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5.6 Real-World Examples of ISAs </a:t>
            </a:r>
            <a:br>
              <a:rPr lang="en-US" altLang="en-US" dirty="0"/>
            </a:br>
            <a:r>
              <a:rPr lang="en-US" altLang="en-US" dirty="0"/>
              <a:t>(9 of 10)</a:t>
            </a:r>
          </a:p>
        </p:txBody>
      </p:sp>
      <p:sp>
        <p:nvSpPr>
          <p:cNvPr id="7311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en-US" dirty="0"/>
              <a:t>ARM is a load/store architecture: all data processing must be performed on values in registers, not in memory. </a:t>
            </a:r>
          </a:p>
          <a:p>
            <a:r>
              <a:rPr lang="en-US" altLang="en-US" dirty="0"/>
              <a:t>It uses fixed-length, three-operand instructions and simple addressing modes.</a:t>
            </a:r>
          </a:p>
          <a:p>
            <a:r>
              <a:rPr lang="en-US" altLang="en-US" dirty="0"/>
              <a:t>ARM processors have a minimum of a three-stage pipeline (consisting of fetch, decode, and execute); </a:t>
            </a:r>
          </a:p>
          <a:p>
            <a:pPr lvl="1"/>
            <a:r>
              <a:rPr lang="en-US" altLang="en-US" dirty="0"/>
              <a:t>Newer ARM processors have deeper pipelines (more stages). Some ARM8 implementations have 13-stage integer pipelines.</a:t>
            </a:r>
          </a:p>
        </p:txBody>
      </p:sp>
    </p:spTree>
    <p:extLst>
      <p:ext uri="{BB962C8B-B14F-4D97-AF65-F5344CB8AC3E}">
        <p14:creationId xmlns:p14="http://schemas.microsoft.com/office/powerpoint/2010/main" val="4149330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1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5.6 Real-World Examples of ISAs </a:t>
            </a:r>
            <a:br>
              <a:rPr lang="en-US" altLang="en-US" dirty="0"/>
            </a:br>
            <a:r>
              <a:rPr lang="en-US" altLang="en-US" dirty="0"/>
              <a:t>(10 of 10)</a:t>
            </a:r>
          </a:p>
        </p:txBody>
      </p:sp>
      <p:sp>
        <p:nvSpPr>
          <p:cNvPr id="7311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dirty="0"/>
              <a:t>ARM has 37 total registers but their visibility depends on the processor mode.</a:t>
            </a:r>
          </a:p>
          <a:p>
            <a:r>
              <a:rPr lang="en-US" altLang="en-US" dirty="0"/>
              <a:t>ARM allows multiple register transfers. </a:t>
            </a:r>
          </a:p>
          <a:p>
            <a:pPr lvl="1"/>
            <a:r>
              <a:rPr lang="en-US" altLang="en-US" dirty="0"/>
              <a:t>It can simultaneously load or store any subset of the16 general-purpose registers from/to sequential memory addresses. </a:t>
            </a:r>
          </a:p>
          <a:p>
            <a:r>
              <a:rPr lang="en-US" altLang="en-US" dirty="0"/>
              <a:t>Control flow instructions include unconditional and conditional branching and procedure calls</a:t>
            </a:r>
          </a:p>
          <a:p>
            <a:r>
              <a:rPr lang="en-US" altLang="en-US" dirty="0"/>
              <a:t>Most ARM instructions execute in a single cycle, provided there are no pipeline hazards or memory accesses.</a:t>
            </a:r>
          </a:p>
        </p:txBody>
      </p:sp>
    </p:spTree>
    <p:extLst>
      <p:ext uri="{BB962C8B-B14F-4D97-AF65-F5344CB8AC3E}">
        <p14:creationId xmlns:p14="http://schemas.microsoft.com/office/powerpoint/2010/main" val="39155279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Conclusion (1 of 3)</a:t>
            </a:r>
          </a:p>
        </p:txBody>
      </p:sp>
      <p:sp>
        <p:nvSpPr>
          <p:cNvPr id="648194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ISAs are distinguished according to their bits per instruction, number of operands per instruction, operand location and types and sizes of operands.</a:t>
            </a:r>
          </a:p>
          <a:p>
            <a:r>
              <a:rPr lang="en-US" altLang="en-US" dirty="0"/>
              <a:t>Endianness as another major architectural consideration.</a:t>
            </a:r>
          </a:p>
          <a:p>
            <a:r>
              <a:rPr lang="en-US" altLang="en-US" dirty="0"/>
              <a:t>CPU can store store data based on:</a:t>
            </a:r>
          </a:p>
          <a:p>
            <a:pPr lvl="1"/>
            <a:r>
              <a:rPr lang="en-US" altLang="en-US" dirty="0"/>
              <a:t>A stack architecture</a:t>
            </a:r>
          </a:p>
          <a:p>
            <a:pPr lvl="1"/>
            <a:r>
              <a:rPr lang="en-US" altLang="en-US" dirty="0"/>
              <a:t>An accumulator architecture</a:t>
            </a:r>
          </a:p>
          <a:p>
            <a:pPr lvl="1"/>
            <a:r>
              <a:rPr lang="en-US" altLang="en-US" dirty="0"/>
              <a:t>A general purpose register architecture.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5.2 Instruction Formats (3 of 31)</a:t>
            </a:r>
          </a:p>
        </p:txBody>
      </p:sp>
      <p:sp>
        <p:nvSpPr>
          <p:cNvPr id="6543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In designing an instruction set, consideration is given to:</a:t>
            </a:r>
          </a:p>
          <a:p>
            <a:pPr lvl="1"/>
            <a:r>
              <a:rPr lang="en-US" altLang="en-US" dirty="0"/>
              <a:t>Instruction length.</a:t>
            </a:r>
          </a:p>
          <a:p>
            <a:pPr lvl="2"/>
            <a:r>
              <a:rPr lang="en-US" altLang="en-US" dirty="0"/>
              <a:t>Whether short, long, or variable.</a:t>
            </a:r>
          </a:p>
          <a:p>
            <a:pPr lvl="1"/>
            <a:r>
              <a:rPr lang="en-US" altLang="en-US" dirty="0"/>
              <a:t>Number of operands.</a:t>
            </a:r>
          </a:p>
          <a:p>
            <a:pPr lvl="1"/>
            <a:r>
              <a:rPr lang="en-US" altLang="en-US" dirty="0"/>
              <a:t>Number of addressable registers.</a:t>
            </a:r>
          </a:p>
          <a:p>
            <a:pPr lvl="1"/>
            <a:r>
              <a:rPr lang="en-US" altLang="en-US" dirty="0"/>
              <a:t>Memory organization.</a:t>
            </a:r>
          </a:p>
          <a:p>
            <a:pPr lvl="2"/>
            <a:r>
              <a:rPr lang="en-US" altLang="en-US" dirty="0"/>
              <a:t>Whether byte- or word addressable.</a:t>
            </a:r>
          </a:p>
          <a:p>
            <a:pPr lvl="1"/>
            <a:r>
              <a:rPr lang="en-US" altLang="en-US" dirty="0"/>
              <a:t>Addressing modes.</a:t>
            </a:r>
          </a:p>
          <a:p>
            <a:pPr lvl="2"/>
            <a:r>
              <a:rPr lang="en-US" altLang="en-US" dirty="0"/>
              <a:t>Choose any or all: direct, indirect or indexed.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Conclusion (2 of 3)</a:t>
            </a:r>
          </a:p>
        </p:txBody>
      </p:sp>
      <p:sp>
        <p:nvSpPr>
          <p:cNvPr id="733186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en-US" dirty="0"/>
              <a:t>Instructions can be fixed length or variable length.</a:t>
            </a:r>
          </a:p>
          <a:p>
            <a:r>
              <a:rPr lang="en-US" altLang="en-US" dirty="0"/>
              <a:t>To enrich the instruction set for a fixed length instruction set, expanding opcodes can be used.</a:t>
            </a:r>
          </a:p>
          <a:p>
            <a:r>
              <a:rPr lang="en-US" altLang="en-US" dirty="0"/>
              <a:t>The addressing mode of an ISA is also another important factor. We looked at:</a:t>
            </a:r>
          </a:p>
          <a:p>
            <a:pPr lvl="1"/>
            <a:r>
              <a:rPr lang="en-US" altLang="en-US" dirty="0"/>
              <a:t>Immediate	– Direct</a:t>
            </a:r>
          </a:p>
          <a:p>
            <a:pPr lvl="1"/>
            <a:r>
              <a:rPr lang="en-US" altLang="en-US" dirty="0"/>
              <a:t>Register	– Register Indirect</a:t>
            </a:r>
          </a:p>
          <a:p>
            <a:pPr lvl="1"/>
            <a:r>
              <a:rPr lang="en-US" altLang="en-US" dirty="0"/>
              <a:t>Indirect		– Indexed</a:t>
            </a:r>
          </a:p>
          <a:p>
            <a:pPr lvl="1"/>
            <a:r>
              <a:rPr lang="en-US" altLang="en-US" dirty="0"/>
              <a:t>Based		– Stack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23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Conclusion (3 of 3)</a:t>
            </a:r>
          </a:p>
        </p:txBody>
      </p:sp>
      <p:sp>
        <p:nvSpPr>
          <p:cNvPr id="735234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A k-stage pipeline can theoretically produce execution speedup of</a:t>
            </a:r>
            <a:r>
              <a:rPr lang="en-US" altLang="en-US" i="1" dirty="0"/>
              <a:t> k </a:t>
            </a:r>
            <a:r>
              <a:rPr lang="en-US" altLang="en-US" dirty="0"/>
              <a:t>as compared to a non-pipelined machine.</a:t>
            </a:r>
          </a:p>
          <a:p>
            <a:r>
              <a:rPr lang="en-US" altLang="en-US" dirty="0"/>
              <a:t>Pipeline hazards such as resource conflicts and conditional branching prevents this speedup from being achieved in practice.</a:t>
            </a:r>
          </a:p>
          <a:p>
            <a:r>
              <a:rPr lang="en-US" altLang="en-US" dirty="0"/>
              <a:t>The Intel, MIPS, JVM, and ARM architectures provide good examples of the concepts presented in this chapter.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392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5.2 Instruction Formats (4 of 31)</a:t>
            </a:r>
          </a:p>
        </p:txBody>
      </p:sp>
      <p:sp>
        <p:nvSpPr>
          <p:cNvPr id="656391" name="Rectangle 7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Byte ordering, or </a:t>
            </a:r>
            <a:r>
              <a:rPr lang="en-US" altLang="en-US" i="1" dirty="0"/>
              <a:t>endianness</a:t>
            </a:r>
            <a:r>
              <a:rPr lang="en-US" altLang="en-US" dirty="0"/>
              <a:t>, is another major architectural consideration.</a:t>
            </a:r>
          </a:p>
          <a:p>
            <a:r>
              <a:rPr lang="en-US" altLang="en-US" dirty="0"/>
              <a:t>If we have a two-byte integer, the integer may be stored so that the least significant byte is followed by the most significant byte or vice versa.</a:t>
            </a:r>
          </a:p>
          <a:p>
            <a:pPr lvl="1"/>
            <a:r>
              <a:rPr lang="en-US" altLang="en-US" dirty="0"/>
              <a:t>In </a:t>
            </a:r>
            <a:r>
              <a:rPr lang="en-US" altLang="en-US" i="1" dirty="0"/>
              <a:t>little endian </a:t>
            </a:r>
            <a:r>
              <a:rPr lang="en-US" altLang="en-US" dirty="0"/>
              <a:t>machines, the least significant byte is followed by the most significant byte.</a:t>
            </a:r>
          </a:p>
          <a:p>
            <a:pPr lvl="1"/>
            <a:r>
              <a:rPr lang="en-US" altLang="en-US" i="1" dirty="0"/>
              <a:t>Big endian </a:t>
            </a:r>
            <a:r>
              <a:rPr lang="en-US" altLang="en-US" dirty="0"/>
              <a:t>machines store the most significant byte first (at the lower address).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43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5.2 Instruction Formats (5 of 31)</a:t>
            </a:r>
          </a:p>
        </p:txBody>
      </p:sp>
      <p:sp>
        <p:nvSpPr>
          <p:cNvPr id="65843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As an example, suppose we have the hexadecimal number 0x12345678.</a:t>
            </a:r>
          </a:p>
          <a:p>
            <a:r>
              <a:rPr lang="en-US" altLang="en-US" dirty="0"/>
              <a:t>The big endian and small endian arrangements of the bytes are shown below.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C87199-F333-1946-83DA-EF2C38501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48200"/>
            <a:ext cx="8458200" cy="13716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43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5.2 Instruction Formats (6 of 31)</a:t>
            </a:r>
          </a:p>
        </p:txBody>
      </p:sp>
      <p:sp>
        <p:nvSpPr>
          <p:cNvPr id="658434" name="Rectangle 2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3733800" cy="4114800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A larger example: A computer uses 32-bit integers. The values 0xABCD1234, 0x00FE4321, and 0x10 would be stored sequentially in memory, starting at address 0x200 as here.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F884F2-4E88-D940-BDE0-C7999A309B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057400"/>
            <a:ext cx="4432300" cy="316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65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ECOA_Mstr.pot">
  <a:themeElements>
    <a:clrScheme name="ECOA_Mstr.p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COA_Mstr.pot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15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000" b="0" i="0" u="none" strike="noStrike" cap="none" normalizeH="0" baseline="3000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15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000" b="0" i="0" u="none" strike="noStrike" cap="none" normalizeH="0" baseline="3000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ECOA_Mstr.p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OA_Mstr.po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OA_Mstr.po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OA_Mstr.po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OA_Mstr.po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OA_Mstr.po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OA_Mstr.po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0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1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2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3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4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5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6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7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8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9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0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1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2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3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4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5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6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7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8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9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0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1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2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3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4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5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6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7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8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9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0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1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2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3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4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5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6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7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8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9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5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50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51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52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53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54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55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56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57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58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59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6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7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8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9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Office\Templates\ECOA_Mstr.pot</Template>
  <TotalTime>8558</TotalTime>
  <Words>3294</Words>
  <Application>Microsoft Macintosh PowerPoint</Application>
  <PresentationFormat>On-screen Show (4:3)</PresentationFormat>
  <Paragraphs>391</Paragraphs>
  <Slides>61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Arial</vt:lpstr>
      <vt:lpstr>Calibri</vt:lpstr>
      <vt:lpstr>Courier New</vt:lpstr>
      <vt:lpstr>Symbol</vt:lpstr>
      <vt:lpstr>Times New Roman</vt:lpstr>
      <vt:lpstr>ECOA_Mstr.pot</vt:lpstr>
      <vt:lpstr>Chapter 5</vt:lpstr>
      <vt:lpstr>Objectives</vt:lpstr>
      <vt:lpstr>5.1 Introduction</vt:lpstr>
      <vt:lpstr>5.2 Instruction Formats (1 of 31)</vt:lpstr>
      <vt:lpstr>5.2 Instruction Formats (2 of 31)</vt:lpstr>
      <vt:lpstr>5.2 Instruction Formats (3 of 31)</vt:lpstr>
      <vt:lpstr>5.2 Instruction Formats (4 of 31)</vt:lpstr>
      <vt:lpstr>5.2 Instruction Formats (5 of 31)</vt:lpstr>
      <vt:lpstr>5.2 Instruction Formats (6 of 31)</vt:lpstr>
      <vt:lpstr>5.2 Instruction Formats (7 of 31)</vt:lpstr>
      <vt:lpstr>5.2 Instruction Formats (8 of 31)</vt:lpstr>
      <vt:lpstr>5.2 Instruction Formats (9 of 31)</vt:lpstr>
      <vt:lpstr>5.2 Instruction Formats (10 of 31)</vt:lpstr>
      <vt:lpstr>5.2 Instruction Formats (11 of 31)</vt:lpstr>
      <vt:lpstr>5.2 Instruction Formats (12 of 31)</vt:lpstr>
      <vt:lpstr>5.2 Instruction Formats (13 of 31)</vt:lpstr>
      <vt:lpstr>5.2 Instruction Formats (14 of 31)</vt:lpstr>
      <vt:lpstr>5.2 Instruction Formats (15 of 31)</vt:lpstr>
      <vt:lpstr>5.2 Instruction Formats (16 of 31)</vt:lpstr>
      <vt:lpstr>5.2 Instruction Formats (17 of 31)</vt:lpstr>
      <vt:lpstr>5.2 Instruction Formats (18 of 31)</vt:lpstr>
      <vt:lpstr>5.2 Instruction Formats (19 of 31)</vt:lpstr>
      <vt:lpstr>5.2 Instruction Formats (20 of 31)</vt:lpstr>
      <vt:lpstr>5.2 Instruction Formats (21 of 31)</vt:lpstr>
      <vt:lpstr>5.2 Instruction Formats (22 of 31)</vt:lpstr>
      <vt:lpstr>5.2 Instruction Formats (23 of 31)</vt:lpstr>
      <vt:lpstr>5.2 Instruction Formats (24 of 31)</vt:lpstr>
      <vt:lpstr>5.2 Instruction Formats (25 of 31)</vt:lpstr>
      <vt:lpstr>5.2 Instruction Formats (26 of 31)</vt:lpstr>
      <vt:lpstr>5.2 Instruction Formats (27 of 31)</vt:lpstr>
      <vt:lpstr>5.2 Instruction Formats (28 of 31)</vt:lpstr>
      <vt:lpstr>5.2 Instruction Formats (29 of 31)</vt:lpstr>
      <vt:lpstr>5.2 Instruction Formats (30 of 31)</vt:lpstr>
      <vt:lpstr>5.2 Instruction Formats (31 of 31)</vt:lpstr>
      <vt:lpstr>5.3 Instruction Types</vt:lpstr>
      <vt:lpstr>5.4 Addressing (1 of 6)</vt:lpstr>
      <vt:lpstr>5.4 Addressing (2 of 6)</vt:lpstr>
      <vt:lpstr>5.4 Addressing (3 of 6)</vt:lpstr>
      <vt:lpstr>5.4 Addressing (4 of 6)</vt:lpstr>
      <vt:lpstr>5.4 Addressing (5 of 6)</vt:lpstr>
      <vt:lpstr>5.4 Addressing (6 of 6)</vt:lpstr>
      <vt:lpstr>5.5 Instruction Pipelining (1 of 7)</vt:lpstr>
      <vt:lpstr>5.5 Instruction Pipelining (2 of 7)</vt:lpstr>
      <vt:lpstr>5.5 Instruction Pipelining (3 of 7)</vt:lpstr>
      <vt:lpstr>5.5 Instruction Pipelining (4 of 7)</vt:lpstr>
      <vt:lpstr>5.5 Instruction Pipelining (5 of 7)</vt:lpstr>
      <vt:lpstr>5.5 Instruction Pipelining (6 of 7)</vt:lpstr>
      <vt:lpstr>5.5 Instruction Pipelining (7 of 7)</vt:lpstr>
      <vt:lpstr>5.6 Real-World Examples of ISAs  (1 of 10)</vt:lpstr>
      <vt:lpstr>5.6 Real-World Examples of ISAs  (2 of 10)</vt:lpstr>
      <vt:lpstr>5.6 Real-World Examples of ISAs  (3 of 10)</vt:lpstr>
      <vt:lpstr>5.6 Real-World Examples of ISAs  (4 of 10)</vt:lpstr>
      <vt:lpstr>5.6 Real-World Examples of ISAs  (5 of 10)</vt:lpstr>
      <vt:lpstr>5.6 Real-World Examples of ISAs  (6 of 10)</vt:lpstr>
      <vt:lpstr>5.6 Real-World Examples of ISAs  (7 of 10)</vt:lpstr>
      <vt:lpstr>5.6 Real-World Examples of ISAs  (8 of 10)</vt:lpstr>
      <vt:lpstr>5.6 Real-World Examples of ISAs  (9 of 10)</vt:lpstr>
      <vt:lpstr>5.6 Real-World Examples of ISAs  (10 of 10)</vt:lpstr>
      <vt:lpstr>Conclusion (1 of 3)</vt:lpstr>
      <vt:lpstr>Conclusion (2 of 3)</vt:lpstr>
      <vt:lpstr>Conclusion (3 of 3)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</dc:title>
  <dc:creator>Null &amp; Lobur</dc:creator>
  <cp:lastModifiedBy>Jessica deMartin</cp:lastModifiedBy>
  <cp:revision>389</cp:revision>
  <dcterms:created xsi:type="dcterms:W3CDTF">2002-11-19T23:57:00Z</dcterms:created>
  <dcterms:modified xsi:type="dcterms:W3CDTF">2018-03-16T19:15:17Z</dcterms:modified>
</cp:coreProperties>
</file>